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theme/themeOverride2.xml" ContentType="application/vnd.openxmlformats-officedocument.themeOverrid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06" r:id="rId4"/>
    <p:sldMasterId id="2147483718" r:id="rId5"/>
  </p:sldMasterIdLst>
  <p:notesMasterIdLst>
    <p:notesMasterId r:id="rId52"/>
  </p:notesMasterIdLst>
  <p:sldIdLst>
    <p:sldId id="256" r:id="rId6"/>
    <p:sldId id="257" r:id="rId7"/>
    <p:sldId id="1329" r:id="rId8"/>
    <p:sldId id="1330" r:id="rId9"/>
    <p:sldId id="1331" r:id="rId10"/>
    <p:sldId id="1254" r:id="rId11"/>
    <p:sldId id="1255" r:id="rId12"/>
    <p:sldId id="1256" r:id="rId13"/>
    <p:sldId id="1301" r:id="rId14"/>
    <p:sldId id="1257" r:id="rId15"/>
    <p:sldId id="1258" r:id="rId16"/>
    <p:sldId id="1259" r:id="rId17"/>
    <p:sldId id="1270" r:id="rId18"/>
    <p:sldId id="1300" r:id="rId19"/>
    <p:sldId id="294" r:id="rId20"/>
    <p:sldId id="1278" r:id="rId21"/>
    <p:sldId id="1299" r:id="rId22"/>
    <p:sldId id="1302" r:id="rId23"/>
    <p:sldId id="1303" r:id="rId24"/>
    <p:sldId id="1305" r:id="rId25"/>
    <p:sldId id="1306" r:id="rId26"/>
    <p:sldId id="1307" r:id="rId27"/>
    <p:sldId id="1308" r:id="rId28"/>
    <p:sldId id="1309" r:id="rId29"/>
    <p:sldId id="1310" r:id="rId30"/>
    <p:sldId id="1311" r:id="rId31"/>
    <p:sldId id="1312" r:id="rId32"/>
    <p:sldId id="1313" r:id="rId33"/>
    <p:sldId id="1314" r:id="rId34"/>
    <p:sldId id="1315" r:id="rId35"/>
    <p:sldId id="1316" r:id="rId36"/>
    <p:sldId id="1317" r:id="rId37"/>
    <p:sldId id="1318" r:id="rId38"/>
    <p:sldId id="1319" r:id="rId39"/>
    <p:sldId id="1320" r:id="rId40"/>
    <p:sldId id="1321" r:id="rId41"/>
    <p:sldId id="1322" r:id="rId42"/>
    <p:sldId id="1323" r:id="rId43"/>
    <p:sldId id="1324" r:id="rId44"/>
    <p:sldId id="1325" r:id="rId45"/>
    <p:sldId id="1327" r:id="rId46"/>
    <p:sldId id="1298" r:id="rId47"/>
    <p:sldId id="1295" r:id="rId48"/>
    <p:sldId id="1297" r:id="rId49"/>
    <p:sldId id="1328" r:id="rId50"/>
    <p:sldId id="129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0" autoAdjust="0"/>
    <p:restoredTop sz="96250" autoAdjust="0"/>
  </p:normalViewPr>
  <p:slideViewPr>
    <p:cSldViewPr snapToGrid="0">
      <p:cViewPr varScale="1">
        <p:scale>
          <a:sx n="124" d="100"/>
          <a:sy n="124" d="100"/>
        </p:scale>
        <p:origin x="16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367C1-AB6A-4C6A-8E9D-A700DA08EB9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0A9A8-4D01-4009-9222-6D04354C32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20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A9A8-4D01-4009-9222-6D04354C329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62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>
            <a:extLst>
              <a:ext uri="{FF2B5EF4-FFF2-40B4-BE49-F238E27FC236}">
                <a16:creationId xmlns:a16="http://schemas.microsoft.com/office/drawing/2014/main" id="{62F76995-6D7B-42D0-B48E-6D66FBE1B41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93187" name="备注占位符 2">
            <a:extLst>
              <a:ext uri="{FF2B5EF4-FFF2-40B4-BE49-F238E27FC236}">
                <a16:creationId xmlns:a16="http://schemas.microsoft.com/office/drawing/2014/main" id="{CA3EBDB6-E4BA-4E76-B0AA-41181244B91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Wrapper</a:t>
            </a:r>
            <a:r>
              <a:rPr lang="zh-CN" altLang="en-US"/>
              <a:t>封装式的方法</a:t>
            </a:r>
          </a:p>
        </p:txBody>
      </p:sp>
      <p:sp>
        <p:nvSpPr>
          <p:cNvPr id="93188" name="灯片编号占位符 3">
            <a:extLst>
              <a:ext uri="{FF2B5EF4-FFF2-40B4-BE49-F238E27FC236}">
                <a16:creationId xmlns:a16="http://schemas.microsoft.com/office/drawing/2014/main" id="{12FF0753-2453-493F-84F6-639B31826D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818FC69-70DF-462B-AC99-DD5901F99D66}" type="slidenum">
              <a:rPr kumimoji="0" lang="en-US" altLang="zh-CN" smtClean="0"/>
              <a:pPr>
                <a:spcBef>
                  <a:spcPct val="0"/>
                </a:spcBef>
              </a:pPr>
              <a:t>11</a:t>
            </a:fld>
            <a:endParaRPr kumimoji="0"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>
            <a:extLst>
              <a:ext uri="{FF2B5EF4-FFF2-40B4-BE49-F238E27FC236}">
                <a16:creationId xmlns:a16="http://schemas.microsoft.com/office/drawing/2014/main" id="{689D7769-166D-4D1B-976E-30CBCDABB1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95235" name="备注占位符 2">
            <a:extLst>
              <a:ext uri="{FF2B5EF4-FFF2-40B4-BE49-F238E27FC236}">
                <a16:creationId xmlns:a16="http://schemas.microsoft.com/office/drawing/2014/main" id="{0382F221-52AB-44E2-BE00-3CB8EC97A9E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Embedded</a:t>
            </a:r>
            <a:r>
              <a:rPr lang="zh-CN" altLang="en-US"/>
              <a:t>的嵌入式的方法，在这里我们以最常使用的基于树模型的</a:t>
            </a:r>
            <a:r>
              <a:rPr lang="en-US" altLang="zh-CN"/>
              <a:t>GBDT</a:t>
            </a:r>
            <a:r>
              <a:rPr lang="zh-CN" altLang="en-US"/>
              <a:t>的方法来举例说明</a:t>
            </a:r>
          </a:p>
        </p:txBody>
      </p:sp>
      <p:sp>
        <p:nvSpPr>
          <p:cNvPr id="95236" name="灯片编号占位符 3">
            <a:extLst>
              <a:ext uri="{FF2B5EF4-FFF2-40B4-BE49-F238E27FC236}">
                <a16:creationId xmlns:a16="http://schemas.microsoft.com/office/drawing/2014/main" id="{5941B8C0-5044-4379-854A-D60E6CE7EE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2DB5462-B4D9-47C4-A600-68ACB521DE3F}" type="slidenum">
              <a:rPr kumimoji="0" lang="en-US" altLang="zh-CN" smtClean="0"/>
              <a:pPr>
                <a:spcBef>
                  <a:spcPct val="0"/>
                </a:spcBef>
              </a:pPr>
              <a:t>12</a:t>
            </a:fld>
            <a:endParaRPr kumimoji="0"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>
            <a:extLst>
              <a:ext uri="{FF2B5EF4-FFF2-40B4-BE49-F238E27FC236}">
                <a16:creationId xmlns:a16="http://schemas.microsoft.com/office/drawing/2014/main" id="{689D7769-166D-4D1B-976E-30CBCDABB1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95235" name="备注占位符 2">
            <a:extLst>
              <a:ext uri="{FF2B5EF4-FFF2-40B4-BE49-F238E27FC236}">
                <a16:creationId xmlns:a16="http://schemas.microsoft.com/office/drawing/2014/main" id="{0382F221-52AB-44E2-BE00-3CB8EC97A9E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95236" name="灯片编号占位符 3">
            <a:extLst>
              <a:ext uri="{FF2B5EF4-FFF2-40B4-BE49-F238E27FC236}">
                <a16:creationId xmlns:a16="http://schemas.microsoft.com/office/drawing/2014/main" id="{5941B8C0-5044-4379-854A-D60E6CE7EE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2DB5462-B4D9-47C4-A600-68ACB521DE3F}" type="slidenum">
              <a:rPr kumimoji="0" lang="en-US" altLang="zh-CN" smtClean="0"/>
              <a:pPr>
                <a:spcBef>
                  <a:spcPct val="0"/>
                </a:spcBef>
              </a:pPr>
              <a:t>13</a:t>
            </a:fld>
            <a:endParaRPr kumimoji="0" lang="en-US" altLang="zh-CN"/>
          </a:p>
        </p:txBody>
      </p:sp>
    </p:spTree>
    <p:extLst>
      <p:ext uri="{BB962C8B-B14F-4D97-AF65-F5344CB8AC3E}">
        <p14:creationId xmlns:p14="http://schemas.microsoft.com/office/powerpoint/2010/main" val="1803207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>
            <a:extLst>
              <a:ext uri="{FF2B5EF4-FFF2-40B4-BE49-F238E27FC236}">
                <a16:creationId xmlns:a16="http://schemas.microsoft.com/office/drawing/2014/main" id="{689D7769-166D-4D1B-976E-30CBCDABB1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95235" name="备注占位符 2">
            <a:extLst>
              <a:ext uri="{FF2B5EF4-FFF2-40B4-BE49-F238E27FC236}">
                <a16:creationId xmlns:a16="http://schemas.microsoft.com/office/drawing/2014/main" id="{0382F221-52AB-44E2-BE00-3CB8EC97A9E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95236" name="灯片编号占位符 3">
            <a:extLst>
              <a:ext uri="{FF2B5EF4-FFF2-40B4-BE49-F238E27FC236}">
                <a16:creationId xmlns:a16="http://schemas.microsoft.com/office/drawing/2014/main" id="{5941B8C0-5044-4379-854A-D60E6CE7EE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2DB5462-B4D9-47C4-A600-68ACB521DE3F}" type="slidenum">
              <a:rPr kumimoji="0" lang="en-US" altLang="zh-CN" smtClean="0"/>
              <a:pPr>
                <a:spcBef>
                  <a:spcPct val="0"/>
                </a:spcBef>
              </a:pPr>
              <a:t>14</a:t>
            </a:fld>
            <a:endParaRPr kumimoji="0" lang="en-US" altLang="zh-CN"/>
          </a:p>
        </p:txBody>
      </p:sp>
    </p:spTree>
    <p:extLst>
      <p:ext uri="{BB962C8B-B14F-4D97-AF65-F5344CB8AC3E}">
        <p14:creationId xmlns:p14="http://schemas.microsoft.com/office/powerpoint/2010/main" val="197442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A9A8-4D01-4009-9222-6D04354C329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24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>
            <a:extLst>
              <a:ext uri="{FF2B5EF4-FFF2-40B4-BE49-F238E27FC236}">
                <a16:creationId xmlns:a16="http://schemas.microsoft.com/office/drawing/2014/main" id="{3F0F0146-EE1E-4770-AF29-660251F5150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4995" name="备注占位符 2">
            <a:extLst>
              <a:ext uri="{FF2B5EF4-FFF2-40B4-BE49-F238E27FC236}">
                <a16:creationId xmlns:a16="http://schemas.microsoft.com/office/drawing/2014/main" id="{87D071C6-8F37-4290-9211-2D8C85BEA8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Sklearn</a:t>
            </a:r>
            <a:r>
              <a:rPr lang="zh-CN" altLang="en-US"/>
              <a:t>是</a:t>
            </a:r>
            <a:r>
              <a:rPr lang="en-US" altLang="zh-CN"/>
              <a:t>python</a:t>
            </a:r>
            <a:r>
              <a:rPr lang="zh-CN" altLang="en-US"/>
              <a:t>一个机器学习包</a:t>
            </a:r>
            <a:endParaRPr lang="en-US" altLang="zh-CN"/>
          </a:p>
          <a:p>
            <a:r>
              <a:rPr lang="en-US" altLang="zh-CN"/>
              <a:t>IRIS</a:t>
            </a:r>
            <a:r>
              <a:rPr lang="zh-CN" altLang="en-US"/>
              <a:t>是根据花的特征来判断花的种类</a:t>
            </a:r>
          </a:p>
        </p:txBody>
      </p:sp>
      <p:sp>
        <p:nvSpPr>
          <p:cNvPr id="84996" name="灯片编号占位符 3">
            <a:extLst>
              <a:ext uri="{FF2B5EF4-FFF2-40B4-BE49-F238E27FC236}">
                <a16:creationId xmlns:a16="http://schemas.microsoft.com/office/drawing/2014/main" id="{DB99A71F-B3B1-4237-853B-7E13B84C38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D2EF74A-53AD-4103-A771-45B1A26EFDF1}" type="slidenum">
              <a:rPr kumimoji="0" lang="en-US" altLang="zh-CN" smtClean="0"/>
              <a:pPr>
                <a:spcBef>
                  <a:spcPct val="0"/>
                </a:spcBef>
              </a:pPr>
              <a:t>3</a:t>
            </a:fld>
            <a:endParaRPr kumimoji="0" lang="en-US" altLang="zh-CN"/>
          </a:p>
        </p:txBody>
      </p:sp>
    </p:spTree>
    <p:extLst>
      <p:ext uri="{BB962C8B-B14F-4D97-AF65-F5344CB8AC3E}">
        <p14:creationId xmlns:p14="http://schemas.microsoft.com/office/powerpoint/2010/main" val="18024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>
            <a:extLst>
              <a:ext uri="{FF2B5EF4-FFF2-40B4-BE49-F238E27FC236}">
                <a16:creationId xmlns:a16="http://schemas.microsoft.com/office/drawing/2014/main" id="{3F0F0146-EE1E-4770-AF29-660251F5150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4995" name="备注占位符 2">
            <a:extLst>
              <a:ext uri="{FF2B5EF4-FFF2-40B4-BE49-F238E27FC236}">
                <a16:creationId xmlns:a16="http://schemas.microsoft.com/office/drawing/2014/main" id="{87D071C6-8F37-4290-9211-2D8C85BEA8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Sklearn</a:t>
            </a:r>
            <a:r>
              <a:rPr lang="zh-CN" altLang="en-US"/>
              <a:t>是</a:t>
            </a:r>
            <a:r>
              <a:rPr lang="en-US" altLang="zh-CN"/>
              <a:t>python</a:t>
            </a:r>
            <a:r>
              <a:rPr lang="zh-CN" altLang="en-US"/>
              <a:t>一个机器学习包</a:t>
            </a:r>
            <a:endParaRPr lang="en-US" altLang="zh-CN"/>
          </a:p>
          <a:p>
            <a:r>
              <a:rPr lang="en-US" altLang="zh-CN"/>
              <a:t>IRIS</a:t>
            </a:r>
            <a:r>
              <a:rPr lang="zh-CN" altLang="en-US"/>
              <a:t>是根据花的特征来判断花的种类</a:t>
            </a:r>
          </a:p>
        </p:txBody>
      </p:sp>
      <p:sp>
        <p:nvSpPr>
          <p:cNvPr id="84996" name="灯片编号占位符 3">
            <a:extLst>
              <a:ext uri="{FF2B5EF4-FFF2-40B4-BE49-F238E27FC236}">
                <a16:creationId xmlns:a16="http://schemas.microsoft.com/office/drawing/2014/main" id="{DB99A71F-B3B1-4237-853B-7E13B84C38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D2EF74A-53AD-4103-A771-45B1A26EFDF1}" type="slidenum">
              <a:rPr kumimoji="0" lang="en-US" altLang="zh-CN" smtClean="0"/>
              <a:pPr>
                <a:spcBef>
                  <a:spcPct val="0"/>
                </a:spcBef>
              </a:pPr>
              <a:t>4</a:t>
            </a:fld>
            <a:endParaRPr kumimoji="0" lang="en-US" altLang="zh-CN"/>
          </a:p>
        </p:txBody>
      </p:sp>
    </p:spTree>
    <p:extLst>
      <p:ext uri="{BB962C8B-B14F-4D97-AF65-F5344CB8AC3E}">
        <p14:creationId xmlns:p14="http://schemas.microsoft.com/office/powerpoint/2010/main" val="2431378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>
            <a:extLst>
              <a:ext uri="{FF2B5EF4-FFF2-40B4-BE49-F238E27FC236}">
                <a16:creationId xmlns:a16="http://schemas.microsoft.com/office/drawing/2014/main" id="{3F0F0146-EE1E-4770-AF29-660251F5150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4995" name="备注占位符 2">
            <a:extLst>
              <a:ext uri="{FF2B5EF4-FFF2-40B4-BE49-F238E27FC236}">
                <a16:creationId xmlns:a16="http://schemas.microsoft.com/office/drawing/2014/main" id="{87D071C6-8F37-4290-9211-2D8C85BEA8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Sklearn</a:t>
            </a:r>
            <a:r>
              <a:rPr lang="zh-CN" altLang="en-US"/>
              <a:t>是</a:t>
            </a:r>
            <a:r>
              <a:rPr lang="en-US" altLang="zh-CN"/>
              <a:t>python</a:t>
            </a:r>
            <a:r>
              <a:rPr lang="zh-CN" altLang="en-US"/>
              <a:t>一个机器学习包</a:t>
            </a:r>
            <a:endParaRPr lang="en-US" altLang="zh-CN"/>
          </a:p>
          <a:p>
            <a:r>
              <a:rPr lang="en-US" altLang="zh-CN"/>
              <a:t>IRIS</a:t>
            </a:r>
            <a:r>
              <a:rPr lang="zh-CN" altLang="en-US"/>
              <a:t>是根据花的特征来判断花的种类</a:t>
            </a:r>
          </a:p>
        </p:txBody>
      </p:sp>
      <p:sp>
        <p:nvSpPr>
          <p:cNvPr id="84996" name="灯片编号占位符 3">
            <a:extLst>
              <a:ext uri="{FF2B5EF4-FFF2-40B4-BE49-F238E27FC236}">
                <a16:creationId xmlns:a16="http://schemas.microsoft.com/office/drawing/2014/main" id="{DB99A71F-B3B1-4237-853B-7E13B84C38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D2EF74A-53AD-4103-A771-45B1A26EFDF1}" type="slidenum">
              <a:rPr kumimoji="0" lang="en-US" altLang="zh-CN" smtClean="0"/>
              <a:pPr>
                <a:spcBef>
                  <a:spcPct val="0"/>
                </a:spcBef>
              </a:pPr>
              <a:t>5</a:t>
            </a:fld>
            <a:endParaRPr kumimoji="0" lang="en-US" altLang="zh-CN"/>
          </a:p>
        </p:txBody>
      </p:sp>
    </p:spTree>
    <p:extLst>
      <p:ext uri="{BB962C8B-B14F-4D97-AF65-F5344CB8AC3E}">
        <p14:creationId xmlns:p14="http://schemas.microsoft.com/office/powerpoint/2010/main" val="2646500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>
            <a:extLst>
              <a:ext uri="{FF2B5EF4-FFF2-40B4-BE49-F238E27FC236}">
                <a16:creationId xmlns:a16="http://schemas.microsoft.com/office/drawing/2014/main" id="{3F0F0146-EE1E-4770-AF29-660251F5150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4995" name="备注占位符 2">
            <a:extLst>
              <a:ext uri="{FF2B5EF4-FFF2-40B4-BE49-F238E27FC236}">
                <a16:creationId xmlns:a16="http://schemas.microsoft.com/office/drawing/2014/main" id="{87D071C6-8F37-4290-9211-2D8C85BEA8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Sklearn</a:t>
            </a:r>
            <a:r>
              <a:rPr lang="zh-CN" altLang="en-US"/>
              <a:t>是</a:t>
            </a:r>
            <a:r>
              <a:rPr lang="en-US" altLang="zh-CN"/>
              <a:t>python</a:t>
            </a:r>
            <a:r>
              <a:rPr lang="zh-CN" altLang="en-US"/>
              <a:t>一个机器学习包</a:t>
            </a:r>
            <a:endParaRPr lang="en-US" altLang="zh-CN"/>
          </a:p>
          <a:p>
            <a:r>
              <a:rPr lang="en-US" altLang="zh-CN"/>
              <a:t>IRIS</a:t>
            </a:r>
            <a:r>
              <a:rPr lang="zh-CN" altLang="en-US"/>
              <a:t>是根据花的特征来判断花的种类</a:t>
            </a:r>
          </a:p>
        </p:txBody>
      </p:sp>
      <p:sp>
        <p:nvSpPr>
          <p:cNvPr id="84996" name="灯片编号占位符 3">
            <a:extLst>
              <a:ext uri="{FF2B5EF4-FFF2-40B4-BE49-F238E27FC236}">
                <a16:creationId xmlns:a16="http://schemas.microsoft.com/office/drawing/2014/main" id="{DB99A71F-B3B1-4237-853B-7E13B84C38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D2EF74A-53AD-4103-A771-45B1A26EFDF1}" type="slidenum">
              <a:rPr kumimoji="0" lang="en-US" altLang="zh-CN" smtClean="0"/>
              <a:pPr>
                <a:spcBef>
                  <a:spcPct val="0"/>
                </a:spcBef>
              </a:pPr>
              <a:t>6</a:t>
            </a:fld>
            <a:endParaRPr kumimoji="0"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>
            <a:extLst>
              <a:ext uri="{FF2B5EF4-FFF2-40B4-BE49-F238E27FC236}">
                <a16:creationId xmlns:a16="http://schemas.microsoft.com/office/drawing/2014/main" id="{10BC679F-4CD1-4722-8459-10EBA9A6A64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7043" name="备注占位符 2">
            <a:extLst>
              <a:ext uri="{FF2B5EF4-FFF2-40B4-BE49-F238E27FC236}">
                <a16:creationId xmlns:a16="http://schemas.microsoft.com/office/drawing/2014/main" id="{E076A203-E2B7-4BAE-B42A-106CF73422D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数据集的预处理就会特征提取的过程。这里我们简单介绍两种预处理的方法</a:t>
            </a:r>
            <a:endParaRPr lang="en-US" altLang="zh-CN"/>
          </a:p>
          <a:p>
            <a:r>
              <a:rPr lang="zh-CN" altLang="en-US"/>
              <a:t>标准化</a:t>
            </a:r>
          </a:p>
        </p:txBody>
      </p:sp>
      <p:sp>
        <p:nvSpPr>
          <p:cNvPr id="87044" name="灯片编号占位符 3">
            <a:extLst>
              <a:ext uri="{FF2B5EF4-FFF2-40B4-BE49-F238E27FC236}">
                <a16:creationId xmlns:a16="http://schemas.microsoft.com/office/drawing/2014/main" id="{8EFE14CC-5EA3-45A1-9EC8-5D7B09184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3B58751-7BB0-49F3-B3F8-3C80AB1C730D}" type="slidenum">
              <a:rPr kumimoji="0" lang="en-US" altLang="zh-CN" smtClean="0"/>
              <a:pPr>
                <a:spcBef>
                  <a:spcPct val="0"/>
                </a:spcBef>
              </a:pPr>
              <a:t>7</a:t>
            </a:fld>
            <a:endParaRPr kumimoji="0"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8BD74720-89D9-4C6D-85A0-B2CD74FE06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871B4F95-CBC9-43B1-B756-BB8E9452BE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数据的归一化</a:t>
            </a:r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143223D5-5639-4325-97A5-9261182CB2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552A071-2892-409A-B19F-8894BC10FE30}" type="slidenum">
              <a:rPr kumimoji="0" lang="en-US" altLang="zh-CN" smtClean="0"/>
              <a:pPr>
                <a:spcBef>
                  <a:spcPct val="0"/>
                </a:spcBef>
              </a:pPr>
              <a:t>8</a:t>
            </a:fld>
            <a:endParaRPr kumimoji="0"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8BD74720-89D9-4C6D-85A0-B2CD74FE06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871B4F95-CBC9-43B1-B756-BB8E9452BE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数据的归一化</a:t>
            </a:r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143223D5-5639-4325-97A5-9261182CB2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552A071-2892-409A-B19F-8894BC10FE30}" type="slidenum">
              <a:rPr kumimoji="0" lang="en-US" altLang="zh-CN" smtClean="0"/>
              <a:pPr>
                <a:spcBef>
                  <a:spcPct val="0"/>
                </a:spcBef>
              </a:pPr>
              <a:t>9</a:t>
            </a:fld>
            <a:endParaRPr kumimoji="0" lang="en-US" altLang="zh-CN"/>
          </a:p>
        </p:txBody>
      </p:sp>
    </p:spTree>
    <p:extLst>
      <p:ext uri="{BB962C8B-B14F-4D97-AF65-F5344CB8AC3E}">
        <p14:creationId xmlns:p14="http://schemas.microsoft.com/office/powerpoint/2010/main" val="260603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>
            <a:extLst>
              <a:ext uri="{FF2B5EF4-FFF2-40B4-BE49-F238E27FC236}">
                <a16:creationId xmlns:a16="http://schemas.microsoft.com/office/drawing/2014/main" id="{0D86A7DE-9D69-49E5-B705-4E6DB5EECE5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91139" name="备注占位符 2">
            <a:extLst>
              <a:ext uri="{FF2B5EF4-FFF2-40B4-BE49-F238E27FC236}">
                <a16:creationId xmlns:a16="http://schemas.microsoft.com/office/drawing/2014/main" id="{87643A0A-9CC0-46F1-BCA4-E70EA7FF36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当数据预处理完成后，我们需要选择有意义的特征输入机器学习的算法和模型进行训练。通常来说，从两个方面考虑来选择特征：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特征是否发散：如果一个特征不发散，例如方差接近于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，也就是说样本在这个特征上基本上没有差异，这个特征对于样本的区分并没有什么用。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特征与目标的相关性：这点比较显见，与目标相关性高的特征，应当优选选择。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根据特征选择的形式又可以将特征选择方法分为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种：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过滤法，按照发散性或者相关性对各个特征进行评分，设定阈值或者待选择阈值的个数，选择特征。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Wrapper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包装法，根据目标函数（通常是预测效果评分），每次选择若干特征，或者排除若干特征。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Embedded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嵌入法，先使用某些机器学习的算法和模型进行训练，得到各个特征的权值系数，根据系数从大到小选择特征。类似于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方法，但是是通过训练来确定特征的优劣。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1140" name="灯片编号占位符 3">
            <a:extLst>
              <a:ext uri="{FF2B5EF4-FFF2-40B4-BE49-F238E27FC236}">
                <a16:creationId xmlns:a16="http://schemas.microsoft.com/office/drawing/2014/main" id="{D482A556-8070-481D-8754-E805D24EB1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21BC907-8662-4333-B1ED-A07693184287}" type="slidenum">
              <a:rPr kumimoji="0" lang="en-US" altLang="zh-CN" smtClean="0"/>
              <a:pPr>
                <a:spcBef>
                  <a:spcPct val="0"/>
                </a:spcBef>
              </a:pPr>
              <a:t>10</a:t>
            </a:fld>
            <a:endParaRPr kumimoji="0"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70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36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94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96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084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896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771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45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7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65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64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612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661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664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3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477004"/>
            <a:ext cx="2249488" cy="2889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7" y="6477000"/>
            <a:ext cx="6784975" cy="2809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59632" y="2132856"/>
            <a:ext cx="6477000" cy="1828800"/>
          </a:xfrm>
        </p:spPr>
        <p:txBody>
          <a:bodyPr anchor="b"/>
          <a:lstStyle>
            <a:lvl1pPr>
              <a:defRPr cap="none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15616" y="4437112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pic>
        <p:nvPicPr>
          <p:cNvPr id="10" name="Picture 1" descr="E:\2013Qi\2012教育部奖 杰青申请 安徽省科技进步奖\申请资料\答辩PPT\ustc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42851"/>
            <a:ext cx="1285884" cy="1279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3690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>
            <a:lvl1pPr>
              <a:defRPr sz="3200" b="1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>
            <a:lvl1pPr>
              <a:defRPr baseline="0">
                <a:latin typeface="Palatino Linotype" pitchFamily="18" charset="0"/>
                <a:cs typeface="Calibri" pitchFamily="34" charset="0"/>
              </a:defRPr>
            </a:lvl1pPr>
            <a:lvl2pPr>
              <a:defRPr baseline="0">
                <a:latin typeface="Palatino Linotype" pitchFamily="18" charset="0"/>
                <a:cs typeface="Calibri" pitchFamily="34" charset="0"/>
              </a:defRPr>
            </a:lvl2pPr>
            <a:lvl3pPr>
              <a:defRPr baseline="0">
                <a:latin typeface="Palatino Linotype" pitchFamily="18" charset="0"/>
                <a:cs typeface="Calibri" pitchFamily="34" charset="0"/>
              </a:defRPr>
            </a:lvl3pPr>
            <a:lvl4pPr>
              <a:defRPr baseline="0">
                <a:latin typeface="Palatino Linotype" pitchFamily="18" charset="0"/>
                <a:cs typeface="Calibri" pitchFamily="34" charset="0"/>
              </a:defRPr>
            </a:lvl4pPr>
            <a:lvl5pPr>
              <a:defRPr baseline="0">
                <a:latin typeface="Palatino Linotype" pitchFamily="18" charset="0"/>
                <a:cs typeface="Calibri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anchor="b" anchorCtr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852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4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4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2" y="6248404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12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4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0" y="1271592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2" y="6248404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132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6096000" y="6248404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0" y="1271592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2" y="6248404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64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74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4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2" y="6248404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380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1414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44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4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3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2" y="3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4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4"/>
            <a:ext cx="1447800" cy="663575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4"/>
            <a:ext cx="4572000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10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809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2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4"/>
            <a:ext cx="2057400" cy="55165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4"/>
            <a:ext cx="22098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2" y="6248404"/>
            <a:ext cx="55737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6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827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688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8204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5658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39243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080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1885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39243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359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94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810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1134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9243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6094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9576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295400"/>
            <a:ext cx="8382000" cy="51054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  <a:endParaRPr lang="en-US" noProof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7974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5484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8495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0166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4414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2828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01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220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1676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9981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731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293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3791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477004"/>
            <a:ext cx="2249488" cy="2889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7" y="6477000"/>
            <a:ext cx="6784975" cy="2809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59632" y="2132856"/>
            <a:ext cx="6477000" cy="1828800"/>
          </a:xfrm>
        </p:spPr>
        <p:txBody>
          <a:bodyPr anchor="b"/>
          <a:lstStyle>
            <a:lvl1pPr>
              <a:defRPr cap="none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15616" y="4437112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pic>
        <p:nvPicPr>
          <p:cNvPr id="10" name="Picture 1" descr="E:\2013Qi\2012教育部奖 杰青申请 安徽省科技进步奖\申请资料\答辩PPT\ustclogo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42851"/>
            <a:ext cx="1285884" cy="1279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5300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>
            <a:lvl1pPr>
              <a:defRPr sz="3200" b="1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>
            <a:lvl1pPr>
              <a:defRPr baseline="0">
                <a:latin typeface="Palatino Linotype" pitchFamily="18" charset="0"/>
                <a:cs typeface="Calibri" pitchFamily="34" charset="0"/>
              </a:defRPr>
            </a:lvl1pPr>
            <a:lvl2pPr>
              <a:defRPr baseline="0">
                <a:latin typeface="Palatino Linotype" pitchFamily="18" charset="0"/>
                <a:cs typeface="Calibri" pitchFamily="34" charset="0"/>
              </a:defRPr>
            </a:lvl2pPr>
            <a:lvl3pPr>
              <a:defRPr baseline="0">
                <a:latin typeface="Palatino Linotype" pitchFamily="18" charset="0"/>
                <a:cs typeface="Calibri" pitchFamily="34" charset="0"/>
              </a:defRPr>
            </a:lvl3pPr>
            <a:lvl4pPr>
              <a:defRPr baseline="0">
                <a:latin typeface="Palatino Linotype" pitchFamily="18" charset="0"/>
                <a:cs typeface="Calibri" pitchFamily="34" charset="0"/>
              </a:defRPr>
            </a:lvl4pPr>
            <a:lvl5pPr>
              <a:defRPr baseline="0">
                <a:latin typeface="Palatino Linotype" pitchFamily="18" charset="0"/>
                <a:cs typeface="Calibri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F4171-88A7-4181-A250-18509DA386A1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anchor="b" anchorCtr="1"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 认知诊断模型调研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031F1-5063-4188-8D59-5595F3E5442B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488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4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606E37E2-9BEB-4B3E-AAD5-42B324756813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4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301CB58-858A-416C-B34A-B73A3D1FEF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2" y="6248404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 情境感知的信息推荐方法</a:t>
            </a:r>
            <a:endParaRPr lang="en-US" altLang="zh-CN" dirty="0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34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4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F414EF72-8ABE-4EFD-AEF7-277CCB484C57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0" y="1271592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389A99C-6236-4545-BD23-431F323BE4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2" y="6248404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 情境感知的信息推荐方法</a:t>
            </a:r>
            <a:endParaRPr lang="en-US" altLang="zh-CN" dirty="0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7934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6096000" y="6248404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5B098D11-110E-490E-9DE7-1AFE67F55BC3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0" y="1271592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E4AB2F9-F169-4A34-A5CD-3F184725DF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2" y="6248404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基于用户兴趣建模的推荐方法及应用研究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9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968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D5453-2171-48C6-BC35-65E2F3A72391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认知诊断模型研究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AB57F-F47D-4FFF-AD86-77605CB1AC10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792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4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1A957342-8D8D-48CD-B9A7-FF197BF1226C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2" y="6248404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 情境感知的信息推荐方法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7575A84-FAFF-4CA9-96B5-1956E9548C41}" type="slidenum">
              <a:rPr lang="zh-CN" altLang="en-US">
                <a:solidFill>
                  <a:srgbClr val="775F55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850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B8ED7-EDA5-4926-B399-BAF51A97A569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 情境感知的信息推荐方法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D7F59-3D83-4C55-A296-FA5A8BD28D1B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899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4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3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2" y="3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4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AFACFFA4-4A46-4A54-8965-FE763BCBDC86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4"/>
            <a:ext cx="1447800" cy="663575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2C5B853-42E2-4499-9BD2-5AC1CD9920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4"/>
            <a:ext cx="4572000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srgbClr val="775F55"/>
                </a:solidFill>
              </a:rPr>
              <a:t>Personalized travel package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752895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9E1078-FF25-438C-9881-15516216CFEB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基于用户兴趣建模的推荐方法及应用研究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B0206-68C1-44A4-8C2C-F18C08A089A8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921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2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4"/>
            <a:ext cx="2057400" cy="55165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4"/>
            <a:ext cx="22098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CAAC5CD7-E80B-43FF-ADB9-7222DA6C8EA8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2" y="6248404"/>
            <a:ext cx="55737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基于用户兴趣建模的推荐方法及应用研究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6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C1A48E6-510A-4956-8C1E-7B4EF81485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5375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9C4EE-22AF-4022-B6AF-3FAF1BD5A6FF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基于用户兴趣建模的推荐方法及应用研究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793D-EE6A-4D7D-B448-E30976B0D4D9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697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7F34-1726-4DA4-AA0E-89A3D91D09EB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基于用户兴趣建模的推荐方法及应用研究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C482A-60CC-424E-8675-7CE69254BBB9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1855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AC3AA-A72B-4C76-8615-9F103426C062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基于用户兴趣建模的推荐方法及应用研究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96919-6F0D-4646-92A9-E5A641AD6D06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170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39243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9B209-C6C4-40FB-A5BF-05C558260034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基于用户兴趣建模的推荐方法及应用研究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507504-3B4E-428B-8F68-FDABFC7C3C9F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0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6391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5F355-8CDB-4894-97F8-B8897CA74840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基于用户兴趣建模的推荐方法及应用研究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2D83F-E833-456E-858E-9FA388BFC997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9532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39243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A2FD1-F389-43B5-A7E8-3A50D16C197C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基于用户兴趣建模的推荐方法及应用研究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ACA83-B6F9-4D10-BC91-0EE1F2AF8298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075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810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FD2B4-48D7-408C-A897-FC1C85EE503A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基于用户兴趣建模的推荐方法及应用研究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03B26-A023-4209-9A72-EC9BF0337983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741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9243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C8653-3241-4082-B0A9-D6CD72292263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基于用户兴趣建模的推荐方法及应用研究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2353B-A913-4B82-B175-E158D56AF1D1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1442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4789B-62FE-4037-BE32-74FF303AAB69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 情境感知的信息推荐方法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DD4DA-7551-4349-BBC3-3338B4604FC4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882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5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295400"/>
            <a:ext cx="8382000" cy="51054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  <a:endParaRPr lang="en-US" noProof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6CBE2-471C-4939-A0A6-CCD3247F2BA4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 情境感知的信息推荐方法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699C0-D733-40B7-854C-6F1FD8B05479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92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6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4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3.jpe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3.jpeg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00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75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27015" y="228600"/>
            <a:ext cx="63261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81000" y="1295400"/>
            <a:ext cx="838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400804"/>
            <a:ext cx="2667000" cy="2127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ea typeface="宋体" pitchFamily="2" charset="-122"/>
              </a:defRPr>
            </a:lvl1pPr>
          </a:lstStyle>
          <a:p>
            <a:fld id="{5736266F-A7E6-4DBB-848D-016AD00C13DB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1002" y="6400804"/>
            <a:ext cx="5421313" cy="2127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990600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91440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14403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chemeClr val="bg1"/>
                </a:solidFill>
                <a:latin typeface="Tw Cen MT" pitchFamily="34" charset="0"/>
                <a:ea typeface="宋体" pitchFamily="2" charset="-122"/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Picture 1" descr="E:\2013Qi\2012教育部奖 杰青申请 安徽省科技进步奖\申请资料\答辩PPT\ustclogo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215339" y="-24"/>
            <a:ext cx="882326" cy="878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319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Palatino Linotype" pitchFamily="18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0" indent="-319080" algn="l" rtl="0" eaLnBrk="1" fontAlgn="base" hangingPunct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8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639747" indent="-273044" algn="l" rtl="0" eaLnBrk="1" fontAlgn="base" hangingPunct="1">
        <a:spcBef>
          <a:spcPts val="551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2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2pPr>
      <a:lvl3pPr marL="914377" indent="-228594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0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3pPr>
      <a:lvl4pPr marL="1371566" indent="-228594" algn="l" rtl="0" eaLnBrk="1" fontAlgn="base" hangingPunct="1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4pPr>
      <a:lvl5pPr marL="1828754" indent="-228594" algn="l" rtl="0" eaLnBrk="1" fontAlgn="base" hangingPunct="1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16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5pPr>
      <a:lvl6pPr marL="2103067" indent="-228594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381" indent="-228594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694" indent="-228594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07" indent="-228594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F4AC3-D76C-4930-B0CE-0F02FAFD246D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4D03B-4233-44D1-A48C-CE150F7EFA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42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27015" y="228600"/>
            <a:ext cx="63261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81000" y="1295400"/>
            <a:ext cx="838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400804"/>
            <a:ext cx="2667000" cy="2127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6C6F2DE1-95A4-426B-9443-5B1FAE559994}" type="datetime1">
              <a:rPr lang="en-US" altLang="zh-CN" smtClean="0">
                <a:solidFill>
                  <a:srgbClr val="775F55"/>
                </a:solidFill>
              </a:rPr>
              <a:pPr>
                <a:defRPr/>
              </a:pPr>
              <a:t>4/27/2023</a:t>
            </a:fld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1002" y="6400804"/>
            <a:ext cx="5421313" cy="2127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rgbClr val="775F55"/>
                </a:solidFill>
              </a:rPr>
              <a:t>                                                                  认知诊断模型研究</a:t>
            </a:r>
            <a:endParaRPr lang="en-US" altLang="zh-CN" dirty="0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90600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91440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14403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chemeClr val="bg1"/>
                </a:solidFill>
                <a:latin typeface="Tw Cen MT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57FCECE-B8F0-4E41-8C68-B5EF7873DDC8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  <p:pic>
        <p:nvPicPr>
          <p:cNvPr id="12" name="Picture 1" descr="E:\2013Qi\2012教育部奖 杰青申请 安徽省科技进步奖\申请资料\答辩PPT\ustclogo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215339" y="-24"/>
            <a:ext cx="882326" cy="878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023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Palatino Linotype" pitchFamily="18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0" indent="-319080" algn="l" rtl="0" eaLnBrk="1" fontAlgn="base" hangingPunct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8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639747" indent="-273044" algn="l" rtl="0" eaLnBrk="1" fontAlgn="base" hangingPunct="1">
        <a:spcBef>
          <a:spcPts val="551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2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2pPr>
      <a:lvl3pPr marL="914377" indent="-228594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0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3pPr>
      <a:lvl4pPr marL="1371566" indent="-228594" algn="l" rtl="0" eaLnBrk="1" fontAlgn="base" hangingPunct="1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4pPr>
      <a:lvl5pPr marL="1828754" indent="-228594" algn="l" rtl="0" eaLnBrk="1" fontAlgn="base" hangingPunct="1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16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5pPr>
      <a:lvl6pPr marL="2103067" indent="-228594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381" indent="-228594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694" indent="-228594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07" indent="-228594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29255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5650" y="990600"/>
            <a:ext cx="79248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kumimoji="1" sz="22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kumimoji="1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endParaRPr kumimoji="0" lang="en-US" altLang="zh-CN" sz="4800" dirty="0">
              <a:solidFill>
                <a:schemeClr val="bg1"/>
              </a:solidFill>
              <a:latin typeface="Arial Black" panose="020B0A04020102020204" pitchFamily="34" charset="0"/>
              <a:ea typeface="隶书" panose="02010509060101010101" pitchFamily="49" charset="-122"/>
            </a:endParaRPr>
          </a:p>
          <a:p>
            <a:pPr algn="ctr">
              <a:spcBef>
                <a:spcPct val="0"/>
              </a:spcBef>
              <a:buClrTx/>
              <a:buSzTx/>
              <a:buNone/>
            </a:pPr>
            <a:r>
              <a:rPr kumimoji="0" lang="zh-CN" altLang="en-US" sz="4800" dirty="0">
                <a:solidFill>
                  <a:schemeClr val="bg1"/>
                </a:solidFill>
                <a:latin typeface="Arial Black" panose="020B0A04020102020204" pitchFamily="34" charset="0"/>
                <a:ea typeface="隶书" panose="02010509060101010101" pitchFamily="49" charset="-122"/>
              </a:rPr>
              <a:t>数据分析及实践</a:t>
            </a:r>
            <a:endParaRPr kumimoji="0" lang="zh-CN" altLang="en-US" sz="4800" dirty="0">
              <a:solidFill>
                <a:schemeClr val="bg1"/>
              </a:solidFill>
              <a:latin typeface="宋体" panose="02010600030101010101" pitchFamily="2" charset="-122"/>
              <a:ea typeface="隶书" panose="02010509060101010101" pitchFamily="49" charset="-122"/>
            </a:endParaRPr>
          </a:p>
          <a:p>
            <a:pPr algn="ctr">
              <a:spcBef>
                <a:spcPct val="0"/>
              </a:spcBef>
              <a:buClrTx/>
              <a:buSzTx/>
              <a:buNone/>
            </a:pPr>
            <a:r>
              <a:rPr kumimoji="0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Analysis and Practice of the Data</a:t>
            </a:r>
          </a:p>
          <a:p>
            <a:pPr algn="ctr">
              <a:spcBef>
                <a:spcPct val="0"/>
              </a:spcBef>
              <a:buClrTx/>
              <a:buSzTx/>
              <a:buNone/>
            </a:pPr>
            <a:r>
              <a:rPr kumimoji="0"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实验辅导课</a:t>
            </a:r>
            <a:endParaRPr kumimoji="0" lang="en-US" altLang="zh-CN" sz="4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27994" y="4243246"/>
            <a:ext cx="56880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kumimoji="1" sz="22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kumimoji="1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刘 淇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dirty="0">
                <a:solidFill>
                  <a:srgbClr val="775F55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Email: </a:t>
            </a:r>
            <a:r>
              <a:rPr kumimoji="0" lang="en-US" altLang="zh-CN" sz="1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qiliuql@ustc.edu.cn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90572" y="5064457"/>
            <a:ext cx="6054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课程主页：</a:t>
            </a:r>
          </a:p>
          <a:p>
            <a:pPr marL="342900" indent="-3429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http://staff.ustc.edu.cn/~qiliuql/AD202</a:t>
            </a:r>
            <a:r>
              <a:rPr lang="en-US" altLang="zh-CN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2688234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7D3D7274-EACD-4C76-A4F8-C9E937F97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0" lvl="1">
              <a:spcAft>
                <a:spcPts val="600"/>
              </a:spcAft>
              <a:buClr>
                <a:srgbClr val="94B6D2"/>
              </a:buClr>
              <a:defRPr/>
            </a:pP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3. </a:t>
            </a:r>
            <a:r>
              <a:rPr lang="zh-CN" altLang="en-US" dirty="0">
                <a:solidFill>
                  <a:srgbClr val="000000"/>
                </a:solidFill>
                <a:ea typeface="宋体" pitchFamily="2" charset="-122"/>
              </a:rPr>
              <a:t>特征的选择</a:t>
            </a: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367030" lvl="1" indent="0">
              <a:spcAft>
                <a:spcPts val="600"/>
              </a:spcAft>
              <a:buClr>
                <a:srgbClr val="94B6D2"/>
              </a:buClr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    a). Filter(</a:t>
            </a:r>
            <a:r>
              <a:rPr lang="zh-CN" altLang="en-US" dirty="0">
                <a:solidFill>
                  <a:srgbClr val="000000"/>
                </a:solidFill>
                <a:ea typeface="宋体" pitchFamily="2" charset="-122"/>
              </a:rPr>
              <a:t>过滤式方法</a:t>
            </a: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)</a:t>
            </a:r>
          </a:p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       </a:t>
            </a:r>
            <a:r>
              <a:rPr lang="en-US" altLang="zh-CN" sz="2000" dirty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zh-CN" altLang="en-US" sz="1800" dirty="0">
                <a:ea typeface="宋体" pitchFamily="2" charset="-122"/>
              </a:rPr>
              <a:t>使用</a:t>
            </a:r>
            <a:r>
              <a:rPr lang="zh-CN" altLang="en-US" sz="1800" b="1" dirty="0">
                <a:solidFill>
                  <a:srgbClr val="FF0000"/>
                </a:solidFill>
                <a:ea typeface="宋体" pitchFamily="2" charset="-122"/>
              </a:rPr>
              <a:t>方差</a:t>
            </a:r>
            <a:r>
              <a:rPr lang="zh-CN" altLang="en-US" sz="1800" dirty="0">
                <a:ea typeface="宋体" pitchFamily="2" charset="-122"/>
              </a:rPr>
              <a:t>做为</a:t>
            </a:r>
            <a:r>
              <a:rPr lang="en-US" altLang="zh-CN" sz="1800" dirty="0">
                <a:ea typeface="宋体" pitchFamily="2" charset="-122"/>
              </a:rPr>
              <a:t>Filter</a:t>
            </a:r>
            <a:r>
              <a:rPr lang="zh-CN" altLang="en-US" sz="1800" dirty="0">
                <a:ea typeface="宋体" pitchFamily="2" charset="-122"/>
              </a:rPr>
              <a:t>的特征评价函数，先要计算各个特征的方差，然后根据  </a:t>
            </a:r>
            <a:endParaRPr lang="en-US" altLang="zh-CN" sz="1800" dirty="0">
              <a:ea typeface="宋体" pitchFamily="2" charset="-122"/>
            </a:endParaRPr>
          </a:p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         </a:t>
            </a:r>
            <a:r>
              <a:rPr lang="zh-CN" altLang="en-US" sz="1800" dirty="0">
                <a:ea typeface="宋体" pitchFamily="2" charset="-122"/>
              </a:rPr>
              <a:t>阈值选择方差</a:t>
            </a:r>
            <a:r>
              <a:rPr lang="zh-CN" altLang="en-US" sz="1800" b="1" dirty="0">
                <a:ea typeface="宋体" pitchFamily="2" charset="-122"/>
              </a:rPr>
              <a:t>大于阈值</a:t>
            </a:r>
            <a:r>
              <a:rPr lang="zh-CN" altLang="en-US" sz="1800" dirty="0">
                <a:ea typeface="宋体" pitchFamily="2" charset="-122"/>
              </a:rPr>
              <a:t>的特征。使用 </a:t>
            </a:r>
            <a:r>
              <a:rPr lang="en-US" altLang="zh-CN" sz="1800" dirty="0" err="1">
                <a:ea typeface="宋体" pitchFamily="2" charset="-122"/>
              </a:rPr>
              <a:t>sklearn</a:t>
            </a:r>
            <a:r>
              <a:rPr lang="en-US" altLang="zh-CN" sz="1800" dirty="0">
                <a:ea typeface="宋体" pitchFamily="2" charset="-122"/>
              </a:rPr>
              <a:t> </a:t>
            </a:r>
            <a:r>
              <a:rPr lang="zh-CN" altLang="en-US" sz="1800" dirty="0">
                <a:ea typeface="宋体" pitchFamily="2" charset="-122"/>
              </a:rPr>
              <a:t>通过</a:t>
            </a:r>
            <a:r>
              <a:rPr lang="zh-CN" altLang="en-US" sz="1800" dirty="0">
                <a:solidFill>
                  <a:srgbClr val="FF0000"/>
                </a:solidFill>
                <a:ea typeface="宋体" pitchFamily="2" charset="-122"/>
              </a:rPr>
              <a:t>方差选择法</a:t>
            </a:r>
            <a:r>
              <a:rPr lang="zh-CN" altLang="en-US" sz="1800" dirty="0">
                <a:ea typeface="宋体" pitchFamily="2" charset="-122"/>
              </a:rPr>
              <a:t>来选择特征的</a:t>
            </a:r>
            <a:endParaRPr lang="en-US" altLang="zh-CN" sz="1800" dirty="0">
              <a:ea typeface="宋体" pitchFamily="2" charset="-122"/>
            </a:endParaRPr>
          </a:p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         </a:t>
            </a:r>
            <a:r>
              <a:rPr lang="zh-CN" altLang="en-US" sz="1800" dirty="0">
                <a:ea typeface="宋体" pitchFamily="2" charset="-122"/>
              </a:rPr>
              <a:t>代码如下：</a:t>
            </a:r>
            <a:endParaRPr lang="en-US" altLang="zh-CN" sz="1800" dirty="0">
              <a:ea typeface="宋体" pitchFamily="2" charset="-122"/>
            </a:endParaRPr>
          </a:p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  <a:defRPr/>
            </a:pPr>
            <a:endParaRPr lang="en-US" altLang="zh-CN" sz="1800" dirty="0">
              <a:ea typeface="宋体" pitchFamily="2" charset="-122"/>
            </a:endParaRPr>
          </a:p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  <a:defRPr/>
            </a:pPr>
            <a:endParaRPr lang="en-US" altLang="zh-CN" sz="1800" dirty="0">
              <a:ea typeface="宋体" pitchFamily="2" charset="-122"/>
            </a:endParaRPr>
          </a:p>
          <a:p>
            <a:pPr marL="640080" lvl="1">
              <a:buClr>
                <a:srgbClr val="DD8047"/>
              </a:buClr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3880D-B54A-4719-AC5F-8BD63908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86E57B-F0F3-4B0F-AAF4-EA57BF030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63"/>
          <a:stretch/>
        </p:blipFill>
        <p:spPr>
          <a:xfrm>
            <a:off x="3668065" y="3676261"/>
            <a:ext cx="5438635" cy="20927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3EAA9B-D69F-43B4-896D-6456E5C13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0" y="3937980"/>
            <a:ext cx="3355124" cy="1820671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36727F4D-F055-4891-AA60-045AE49203EA}"/>
              </a:ext>
            </a:extLst>
          </p:cNvPr>
          <p:cNvSpPr/>
          <p:nvPr/>
        </p:nvSpPr>
        <p:spPr>
          <a:xfrm>
            <a:off x="3238857" y="4554401"/>
            <a:ext cx="429208" cy="587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1ECB128-54EC-4883-893D-001ACE2E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/>
          <a:p>
            <a:r>
              <a:rPr lang="zh-CN" altLang="en-US" dirty="0"/>
              <a:t>特征处理</a:t>
            </a:r>
            <a:r>
              <a:rPr lang="en-US" altLang="zh-CN" dirty="0"/>
              <a:t>: </a:t>
            </a:r>
            <a:r>
              <a:rPr lang="en-US" altLang="zh-CN" dirty="0" err="1"/>
              <a:t>sklearn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内容占位符 2">
            <a:extLst>
              <a:ext uri="{FF2B5EF4-FFF2-40B4-BE49-F238E27FC236}">
                <a16:creationId xmlns:a16="http://schemas.microsoft.com/office/drawing/2014/main" id="{58D44667-CA41-4C8E-B65E-5277A0D327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spcAft>
                <a:spcPts val="600"/>
              </a:spcAft>
              <a:buClr>
                <a:srgbClr val="94B6D2"/>
              </a:buClr>
            </a:pP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3. 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特征的选择</a:t>
            </a: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>
              <a:spcAft>
                <a:spcPts val="600"/>
              </a:spcAft>
              <a:buClr>
                <a:srgbClr val="94B6D2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   b). Wrapper(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封装式方法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)</a:t>
            </a:r>
          </a:p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         </a:t>
            </a:r>
            <a:r>
              <a:rPr lang="zh-CN" altLang="en-US" sz="1800" dirty="0">
                <a:ea typeface="宋体" panose="02010600030101010101" pitchFamily="2" charset="-122"/>
              </a:rPr>
              <a:t>在这里我们使用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</a:rPr>
              <a:t>递归特征消除法</a:t>
            </a:r>
            <a:r>
              <a:rPr lang="zh-CN" altLang="en-US" sz="1800" dirty="0">
                <a:ea typeface="宋体" panose="02010600030101010101" pitchFamily="2" charset="-122"/>
              </a:rPr>
              <a:t>对一个基模型来进行多轮训练，每轮训练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         </a:t>
            </a:r>
            <a:r>
              <a:rPr lang="zh-CN" altLang="en-US" sz="1800" dirty="0">
                <a:ea typeface="宋体" panose="02010600030101010101" pitchFamily="2" charset="-122"/>
              </a:rPr>
              <a:t>后，消除若干权值系数特征，再基于新的特征集进行下一轮训练，使用  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          </a:t>
            </a:r>
            <a:r>
              <a:rPr lang="en-US" altLang="zh-CN" sz="1800" dirty="0" err="1">
                <a:ea typeface="宋体" panose="02010600030101010101" pitchFamily="2" charset="-122"/>
              </a:rPr>
              <a:t>sklearn</a:t>
            </a:r>
            <a:r>
              <a:rPr lang="en-US" altLang="zh-CN" sz="1800" dirty="0">
                <a:ea typeface="宋体" panose="02010600030101010101" pitchFamily="2" charset="-122"/>
              </a:rPr>
              <a:t> </a:t>
            </a:r>
            <a:r>
              <a:rPr lang="zh-CN" altLang="en-US" sz="1800" dirty="0">
                <a:ea typeface="宋体" panose="02010600030101010101" pitchFamily="2" charset="-122"/>
              </a:rPr>
              <a:t>通过递归特征消除法来选择特征的代码如下：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  </a:t>
            </a:r>
          </a:p>
          <a:p>
            <a:pPr lvl="1">
              <a:buClr>
                <a:srgbClr val="DD8047"/>
              </a:buClr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A77C66C-BF09-4B6F-B8B5-6FDD537C2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/>
          <a:p>
            <a:r>
              <a:rPr lang="zh-CN" altLang="en-US" dirty="0"/>
              <a:t>特征处理</a:t>
            </a:r>
            <a:r>
              <a:rPr lang="en-US" altLang="zh-CN" dirty="0"/>
              <a:t>: </a:t>
            </a:r>
            <a:r>
              <a:rPr lang="en-US" altLang="zh-CN" dirty="0" err="1"/>
              <a:t>sklearn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C700FC-6CA9-499F-BD19-9059AEB31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504906"/>
            <a:ext cx="8617410" cy="25529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BDC8B215-65FC-4893-8486-36A2EE8E9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0" lvl="1">
              <a:spcAft>
                <a:spcPts val="600"/>
              </a:spcAft>
              <a:buClr>
                <a:srgbClr val="94B6D2"/>
              </a:buClr>
              <a:defRPr/>
            </a:pP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3. </a:t>
            </a:r>
            <a:r>
              <a:rPr lang="zh-CN" altLang="en-US" dirty="0">
                <a:solidFill>
                  <a:srgbClr val="000000"/>
                </a:solidFill>
                <a:ea typeface="宋体" pitchFamily="2" charset="-122"/>
              </a:rPr>
              <a:t>特征的选择</a:t>
            </a: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367030" lvl="1" indent="0">
              <a:spcAft>
                <a:spcPts val="600"/>
              </a:spcAft>
              <a:buClr>
                <a:srgbClr val="94B6D2"/>
              </a:buClr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    c). Embedded(</a:t>
            </a:r>
            <a:r>
              <a:rPr lang="zh-CN" altLang="en-US" dirty="0">
                <a:solidFill>
                  <a:srgbClr val="000000"/>
                </a:solidFill>
                <a:ea typeface="宋体" pitchFamily="2" charset="-122"/>
              </a:rPr>
              <a:t>嵌入式方法</a:t>
            </a: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)</a:t>
            </a:r>
          </a:p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          </a:t>
            </a:r>
            <a:r>
              <a:rPr lang="zh-CN" altLang="en-US" sz="1800" dirty="0">
                <a:ea typeface="宋体" pitchFamily="2" charset="-122"/>
              </a:rPr>
              <a:t>基于树模型的特征选择法有决策树、随机森林和</a:t>
            </a:r>
            <a:r>
              <a:rPr lang="en-US" altLang="zh-CN" sz="1800" dirty="0">
                <a:ea typeface="宋体" pitchFamily="2" charset="-122"/>
              </a:rPr>
              <a:t>GBDT </a:t>
            </a:r>
            <a:r>
              <a:rPr lang="zh-CN" altLang="en-US" sz="1800" dirty="0">
                <a:ea typeface="宋体" pitchFamily="2" charset="-122"/>
              </a:rPr>
              <a:t>等方法。在这里以  </a:t>
            </a:r>
            <a:endParaRPr lang="en-US" altLang="zh-CN" sz="1800" dirty="0">
              <a:ea typeface="宋体" pitchFamily="2" charset="-122"/>
            </a:endParaRPr>
          </a:p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             GBDT </a:t>
            </a:r>
            <a:r>
              <a:rPr lang="zh-CN" altLang="en-US" sz="1800" dirty="0">
                <a:ea typeface="宋体" pitchFamily="2" charset="-122"/>
              </a:rPr>
              <a:t>来选择特征为例，具体 </a:t>
            </a:r>
            <a:r>
              <a:rPr lang="en-US" altLang="zh-CN" sz="1800" dirty="0" err="1">
                <a:ea typeface="宋体" pitchFamily="2" charset="-122"/>
              </a:rPr>
              <a:t>sklearn</a:t>
            </a:r>
            <a:r>
              <a:rPr lang="en-US" altLang="zh-CN" sz="1800" dirty="0">
                <a:ea typeface="宋体" pitchFamily="2" charset="-122"/>
              </a:rPr>
              <a:t> </a:t>
            </a:r>
            <a:r>
              <a:rPr lang="zh-CN" altLang="en-US" sz="1800" dirty="0">
                <a:ea typeface="宋体" pitchFamily="2" charset="-122"/>
              </a:rPr>
              <a:t>的实现代码如下所示</a:t>
            </a:r>
            <a:r>
              <a:rPr lang="en-US" altLang="zh-CN" sz="1800" dirty="0">
                <a:ea typeface="宋体" pitchFamily="2" charset="-122"/>
              </a:rPr>
              <a:t>:     </a:t>
            </a:r>
          </a:p>
          <a:p>
            <a:pPr marL="640080" lvl="1">
              <a:buClr>
                <a:srgbClr val="DD8047"/>
              </a:buClr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DEA49B-5F23-4505-B1EB-2C2FE8C7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DCBAA4E-88E1-4E4C-8E4C-AD8FB714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/>
          <a:p>
            <a:r>
              <a:rPr lang="zh-CN" altLang="en-US" dirty="0"/>
              <a:t>特征处理</a:t>
            </a:r>
            <a:r>
              <a:rPr lang="en-US" altLang="zh-CN" dirty="0"/>
              <a:t>: </a:t>
            </a:r>
            <a:r>
              <a:rPr lang="en-US" altLang="zh-CN" dirty="0" err="1"/>
              <a:t>sklearn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CDE879-F089-4A87-B8B7-473163431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49334"/>
            <a:ext cx="8636653" cy="27857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BDC8B215-65FC-4893-8486-36A2EE8E9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0" lvl="1">
              <a:spcAft>
                <a:spcPts val="600"/>
              </a:spcAft>
              <a:buClr>
                <a:srgbClr val="94B6D2"/>
              </a:buClr>
              <a:defRPr/>
            </a:pP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1. </a:t>
            </a:r>
            <a:r>
              <a:rPr lang="zh-CN" altLang="en-US" dirty="0">
                <a:solidFill>
                  <a:srgbClr val="000000"/>
                </a:solidFill>
                <a:ea typeface="宋体" pitchFamily="2" charset="-122"/>
              </a:rPr>
              <a:t>分割训练、测试集</a:t>
            </a: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 </a:t>
            </a:r>
          </a:p>
          <a:p>
            <a:pPr marL="640080" lvl="1">
              <a:spcAft>
                <a:spcPts val="600"/>
              </a:spcAft>
              <a:buClr>
                <a:srgbClr val="94B6D2"/>
              </a:buClr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367036" lvl="1" indent="0">
              <a:spcAft>
                <a:spcPts val="600"/>
              </a:spcAft>
              <a:buClr>
                <a:srgbClr val="94B6D2"/>
              </a:buClr>
              <a:buNone/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640080" lvl="1">
              <a:spcAft>
                <a:spcPts val="600"/>
              </a:spcAft>
              <a:buClr>
                <a:srgbClr val="94B6D2"/>
              </a:buClr>
              <a:defRPr/>
            </a:pP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2. </a:t>
            </a:r>
            <a:r>
              <a:rPr lang="zh-CN" altLang="en-US" dirty="0">
                <a:solidFill>
                  <a:srgbClr val="000000"/>
                </a:solidFill>
                <a:ea typeface="宋体" pitchFamily="2" charset="-122"/>
              </a:rPr>
              <a:t>选择模型</a:t>
            </a: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367036" lvl="1" indent="0">
              <a:spcAft>
                <a:spcPts val="600"/>
              </a:spcAft>
              <a:buClr>
                <a:srgbClr val="94B6D2"/>
              </a:buClr>
              <a:buNone/>
              <a:defRPr/>
            </a:pP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    1) </a:t>
            </a:r>
            <a:r>
              <a:rPr lang="zh-CN" altLang="en-US" dirty="0">
                <a:solidFill>
                  <a:srgbClr val="000000"/>
                </a:solidFill>
                <a:ea typeface="宋体" pitchFamily="2" charset="-122"/>
              </a:rPr>
              <a:t>线性回归</a:t>
            </a: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                                                    2) logistic</a:t>
            </a:r>
            <a:r>
              <a:rPr lang="zh-CN" altLang="en-US" dirty="0">
                <a:solidFill>
                  <a:srgbClr val="000000"/>
                </a:solidFill>
                <a:ea typeface="宋体" pitchFamily="2" charset="-122"/>
              </a:rPr>
              <a:t>回归</a:t>
            </a: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640080" lvl="1">
              <a:spcAft>
                <a:spcPts val="600"/>
              </a:spcAft>
              <a:buClr>
                <a:srgbClr val="94B6D2"/>
              </a:buClr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640080" lvl="1">
              <a:spcAft>
                <a:spcPts val="600"/>
              </a:spcAft>
              <a:buClr>
                <a:srgbClr val="94B6D2"/>
              </a:buClr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367036" lvl="1" indent="0">
              <a:spcAft>
                <a:spcPts val="600"/>
              </a:spcAft>
              <a:buClr>
                <a:srgbClr val="94B6D2"/>
              </a:buClr>
              <a:buNone/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640080" lvl="1">
              <a:spcAft>
                <a:spcPts val="600"/>
              </a:spcAft>
              <a:buClr>
                <a:srgbClr val="94B6D2"/>
              </a:buClr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640080" lvl="1">
              <a:spcAft>
                <a:spcPts val="600"/>
              </a:spcAft>
              <a:buClr>
                <a:srgbClr val="94B6D2"/>
              </a:buClr>
              <a:defRPr/>
            </a:pPr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3. </a:t>
            </a:r>
            <a:r>
              <a:rPr lang="zh-CN" altLang="en-US" dirty="0">
                <a:solidFill>
                  <a:srgbClr val="000000"/>
                </a:solidFill>
                <a:ea typeface="宋体" pitchFamily="2" charset="-122"/>
              </a:rPr>
              <a:t>测试模型</a:t>
            </a: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367030" lvl="1" indent="0">
              <a:spcAft>
                <a:spcPts val="600"/>
              </a:spcAft>
              <a:buClr>
                <a:srgbClr val="94B6D2"/>
              </a:buClr>
              <a:buNone/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367030" lvl="1" indent="0">
              <a:spcAft>
                <a:spcPts val="600"/>
              </a:spcAft>
              <a:buClr>
                <a:srgbClr val="94B6D2"/>
              </a:buClr>
              <a:buNone/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367030" lvl="1" indent="0">
              <a:spcAft>
                <a:spcPts val="600"/>
              </a:spcAft>
              <a:buClr>
                <a:srgbClr val="94B6D2"/>
              </a:buClr>
              <a:buNone/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  <a:p>
            <a:pPr marL="367030" lvl="1" indent="0">
              <a:spcAft>
                <a:spcPts val="600"/>
              </a:spcAft>
              <a:buClr>
                <a:srgbClr val="94B6D2"/>
              </a:buClr>
              <a:buFont typeface="Wingdings" panose="05000000000000000000" pitchFamily="2" charset="2"/>
              <a:buNone/>
              <a:defRPr/>
            </a:pP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DEA49B-5F23-4505-B1EB-2C2FE8C7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DCBAA4E-88E1-4E4C-8E4C-AD8FB714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/>
          <a:p>
            <a:r>
              <a:rPr lang="zh-CN" altLang="en-US" dirty="0"/>
              <a:t>训练模型</a:t>
            </a:r>
            <a:r>
              <a:rPr lang="en-US" altLang="zh-CN" dirty="0"/>
              <a:t>: </a:t>
            </a:r>
            <a:r>
              <a:rPr lang="en-US" altLang="zh-CN" dirty="0" err="1"/>
              <a:t>sklearn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B28657-5C3D-4B54-A22E-45D44CCBB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53465"/>
            <a:ext cx="8708227" cy="9944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5711DC-CEA9-4005-B0BC-1BCB0335D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4"/>
          <a:stretch/>
        </p:blipFill>
        <p:spPr>
          <a:xfrm>
            <a:off x="179512" y="3634639"/>
            <a:ext cx="4665847" cy="17635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696D79-E990-46E6-87F9-8844D26FB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359" y="3618035"/>
            <a:ext cx="4184618" cy="9619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310C86-77B3-4D23-A9A0-75B7994F2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291"/>
          <a:stretch/>
        </p:blipFill>
        <p:spPr>
          <a:xfrm>
            <a:off x="2512435" y="5614666"/>
            <a:ext cx="3466431" cy="62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2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DCBAA4E-88E1-4E4C-8E4C-AD8FB714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/>
          <a:p>
            <a:r>
              <a:rPr lang="zh-CN" altLang="en-US" dirty="0"/>
              <a:t>训练模型</a:t>
            </a:r>
            <a:r>
              <a:rPr lang="en-US" altLang="zh-CN" dirty="0"/>
              <a:t>: </a:t>
            </a:r>
            <a:r>
              <a:rPr lang="en-US" altLang="zh-CN" dirty="0" err="1"/>
              <a:t>sklearn</a:t>
            </a:r>
            <a:endParaRPr lang="zh-CN" altLang="en-US" dirty="0"/>
          </a:p>
        </p:txBody>
      </p:sp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89D22783-B450-DC40-9378-99325B7FDA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544"/>
            <a:ext cx="9144000" cy="4402360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045DEDB-3B7B-6745-A7FA-007066B726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pPr marL="0" indent="0">
              <a:buClr>
                <a:srgbClr val="DD8047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  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</a:rPr>
              <a:t>其他预处理方式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B2C6A2-1CB8-5540-9D27-A43FF2744963}"/>
              </a:ext>
            </a:extLst>
          </p:cNvPr>
          <p:cNvSpPr txBox="1"/>
          <p:nvPr/>
        </p:nvSpPr>
        <p:spPr>
          <a:xfrm>
            <a:off x="598382" y="6237312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www.cnblogs.com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jasonfreak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/p/5448385.html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425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79512" y="1268759"/>
            <a:ext cx="8640960" cy="1733059"/>
          </a:xfrm>
        </p:spPr>
        <p:txBody>
          <a:bodyPr/>
          <a:lstStyle/>
          <a:p>
            <a:r>
              <a:rPr lang="zh-CN" altLang="en-US" sz="2400" dirty="0"/>
              <a:t>首先结合一个具体案例</a:t>
            </a:r>
            <a:r>
              <a:rPr lang="en-US" altLang="zh-CN" sz="2400" dirty="0"/>
              <a:t>——</a:t>
            </a:r>
            <a:r>
              <a:rPr lang="zh-CN" altLang="en-US" sz="2400" dirty="0"/>
              <a:t>泰坦尼克号生存预测，教大家如何处理数据、分析数据、提取特征、数据可视化。</a:t>
            </a:r>
            <a:endParaRPr lang="en-US" altLang="zh-CN" sz="2400" dirty="0"/>
          </a:p>
          <a:p>
            <a:r>
              <a:rPr lang="zh-CN" altLang="en-US" sz="2400" dirty="0"/>
              <a:t>本实例将会用到</a:t>
            </a:r>
            <a:r>
              <a:rPr lang="en-US" altLang="zh-CN" sz="2400" dirty="0" err="1"/>
              <a:t>jupyter</a:t>
            </a:r>
            <a:r>
              <a:rPr lang="zh-CN" altLang="en-US" sz="2400" dirty="0"/>
              <a:t> </a:t>
            </a:r>
            <a:r>
              <a:rPr lang="en-US" altLang="zh-CN" sz="2400" dirty="0"/>
              <a:t>notebook</a:t>
            </a:r>
            <a:r>
              <a:rPr lang="zh-CN" altLang="en-US" sz="2400" dirty="0"/>
              <a:t>工具，以及</a:t>
            </a:r>
            <a:r>
              <a:rPr lang="en-US" altLang="zh-CN" sz="2400" dirty="0" err="1"/>
              <a:t>numpy</a:t>
            </a:r>
            <a:r>
              <a:rPr lang="zh-CN" altLang="en-US" sz="2400" dirty="0"/>
              <a:t>、</a:t>
            </a:r>
            <a:r>
              <a:rPr lang="en-US" altLang="zh-CN" sz="2400" dirty="0"/>
              <a:t>pandas</a:t>
            </a:r>
            <a:r>
              <a:rPr lang="zh-CN" altLang="en-US" sz="2400" dirty="0"/>
              <a:t> 、</a:t>
            </a:r>
            <a:r>
              <a:rPr lang="en-US" altLang="zh-CN" sz="2400" dirty="0"/>
              <a:t>matplotlib</a:t>
            </a:r>
            <a:r>
              <a:rPr lang="zh-CN" altLang="en-US" sz="2400" dirty="0"/>
              <a:t>等库。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1E7F04-1DDA-49A2-A2D1-95726BA40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814"/>
            <a:ext cx="9144000" cy="25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5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330589" y="1116767"/>
            <a:ext cx="8640960" cy="5425759"/>
          </a:xfrm>
        </p:spPr>
        <p:txBody>
          <a:bodyPr/>
          <a:lstStyle/>
          <a:p>
            <a:r>
              <a:rPr lang="zh-CN" altLang="en-US" dirty="0"/>
              <a:t>数据集说明</a:t>
            </a:r>
          </a:p>
          <a:p>
            <a:pPr lvl="1"/>
            <a:r>
              <a:rPr lang="zh-CN" altLang="en-US" sz="1800" dirty="0"/>
              <a:t>泰坦尼克号乘客数据集，每一行数据代表一名乘客信息，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marL="366703" lvl="1" indent="0">
              <a:buNone/>
            </a:pP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en-US" altLang="zh-CN" sz="1200" dirty="0"/>
              <a:t>Survived</a:t>
            </a:r>
            <a:r>
              <a:rPr lang="zh-CN" altLang="en-US" sz="1200" dirty="0"/>
              <a:t>：代表是否幸存，</a:t>
            </a:r>
            <a:r>
              <a:rPr lang="en-US" altLang="zh-CN" sz="1200" dirty="0"/>
              <a:t>0</a:t>
            </a:r>
            <a:r>
              <a:rPr lang="zh-CN" altLang="en-US" sz="1200" dirty="0"/>
              <a:t>否，</a:t>
            </a:r>
            <a:r>
              <a:rPr lang="en-US" altLang="zh-CN" sz="1200" dirty="0"/>
              <a:t>1</a:t>
            </a:r>
            <a:r>
              <a:rPr lang="zh-CN" altLang="en-US" sz="1200" dirty="0"/>
              <a:t>是</a:t>
            </a:r>
          </a:p>
          <a:p>
            <a:r>
              <a:rPr lang="en-US" altLang="zh-CN" sz="1200" dirty="0" err="1"/>
              <a:t>Pclass</a:t>
            </a:r>
            <a:r>
              <a:rPr lang="zh-CN" altLang="en-US" sz="1200" dirty="0"/>
              <a:t>：船舱等级，</a:t>
            </a:r>
            <a:r>
              <a:rPr lang="en-US" altLang="zh-CN" sz="1200" dirty="0"/>
              <a:t>1</a:t>
            </a:r>
            <a:r>
              <a:rPr lang="zh-CN" altLang="en-US" sz="1200" dirty="0"/>
              <a:t>最好，</a:t>
            </a:r>
            <a:r>
              <a:rPr lang="en-US" altLang="zh-CN" sz="1200" dirty="0"/>
              <a:t>2</a:t>
            </a:r>
            <a:r>
              <a:rPr lang="zh-CN" altLang="en-US" sz="1200" dirty="0"/>
              <a:t>次之，</a:t>
            </a:r>
            <a:r>
              <a:rPr lang="en-US" altLang="zh-CN" sz="1200" dirty="0"/>
              <a:t>3</a:t>
            </a:r>
            <a:r>
              <a:rPr lang="zh-CN" altLang="en-US" sz="1200" dirty="0"/>
              <a:t>最后</a:t>
            </a:r>
          </a:p>
          <a:p>
            <a:r>
              <a:rPr lang="en-US" altLang="zh-CN" sz="1200" dirty="0" err="1"/>
              <a:t>SibSp</a:t>
            </a:r>
            <a:r>
              <a:rPr lang="zh-CN" altLang="en-US" sz="1200" dirty="0"/>
              <a:t>：该名乘客上船后，与其一起同行上船的兄弟姐妹的个数</a:t>
            </a:r>
          </a:p>
          <a:p>
            <a:r>
              <a:rPr lang="en-US" altLang="zh-CN" sz="1200" dirty="0"/>
              <a:t>Parch</a:t>
            </a:r>
            <a:r>
              <a:rPr lang="zh-CN" altLang="en-US" sz="1200" dirty="0"/>
              <a:t>：该名乘客上船后，与其一起同行上船的家里的老人与孩子的个数</a:t>
            </a:r>
          </a:p>
          <a:p>
            <a:r>
              <a:rPr lang="en-US" altLang="zh-CN" sz="1200" dirty="0"/>
              <a:t>Ticket</a:t>
            </a:r>
            <a:r>
              <a:rPr lang="zh-CN" altLang="en-US" sz="1200" dirty="0"/>
              <a:t>：船票编号</a:t>
            </a:r>
          </a:p>
          <a:p>
            <a:r>
              <a:rPr lang="en-US" altLang="zh-CN" sz="1200" dirty="0"/>
              <a:t>Fare</a:t>
            </a:r>
            <a:r>
              <a:rPr lang="zh-CN" altLang="en-US" sz="1200" dirty="0"/>
              <a:t>：船票价格</a:t>
            </a:r>
          </a:p>
          <a:p>
            <a:r>
              <a:rPr lang="en-US" altLang="zh-CN" sz="1200" dirty="0"/>
              <a:t>Cabin</a:t>
            </a:r>
            <a:r>
              <a:rPr lang="zh-CN" altLang="en-US" sz="1200" dirty="0"/>
              <a:t>：该名乘客在船舱内的编号</a:t>
            </a:r>
          </a:p>
          <a:p>
            <a:r>
              <a:rPr lang="en-US" altLang="zh-CN" sz="1200" dirty="0"/>
              <a:t>Embarked</a:t>
            </a:r>
            <a:r>
              <a:rPr lang="zh-CN" altLang="en-US" sz="1200" dirty="0"/>
              <a:t>：该名乘客登船的码头，有三个：</a:t>
            </a:r>
            <a:r>
              <a:rPr lang="en-US" altLang="zh-CN" sz="1200" dirty="0"/>
              <a:t>S</a:t>
            </a:r>
            <a:r>
              <a:rPr lang="zh-CN" altLang="en-US" sz="1200" dirty="0"/>
              <a:t>、</a:t>
            </a:r>
            <a:r>
              <a:rPr lang="en-US" altLang="zh-CN" sz="1200" dirty="0"/>
              <a:t>C</a:t>
            </a:r>
            <a:r>
              <a:rPr lang="zh-CN" altLang="en-US" sz="1200" dirty="0"/>
              <a:t>、</a:t>
            </a:r>
            <a:r>
              <a:rPr lang="en-US" altLang="zh-CN" sz="1200" dirty="0"/>
              <a:t>Q</a:t>
            </a:r>
            <a:r>
              <a:rPr lang="zh-CN" altLang="en-US" sz="1200" dirty="0"/>
              <a:t>三个码头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5515FD-0D7C-4D5E-846B-D8FEEBD183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630"/>
            <a:ext cx="9144000" cy="222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3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观察数据整体情况，包括数据特征、类型，数据缺失等情况</a:t>
            </a:r>
            <a:endParaRPr lang="en-US" altLang="zh-CN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61EE6D-D9C6-4E13-BA92-6BAE9052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60847"/>
            <a:ext cx="8757387" cy="496855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0850D33-1BE2-4F00-80BD-18C4C3BD6D9D}"/>
              </a:ext>
            </a:extLst>
          </p:cNvPr>
          <p:cNvSpPr/>
          <p:nvPr/>
        </p:nvSpPr>
        <p:spPr>
          <a:xfrm>
            <a:off x="2137458" y="3067291"/>
            <a:ext cx="1967696" cy="246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9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6363" y="1129864"/>
            <a:ext cx="8640960" cy="4968552"/>
          </a:xfrm>
        </p:spPr>
        <p:txBody>
          <a:bodyPr/>
          <a:lstStyle/>
          <a:p>
            <a:r>
              <a:rPr lang="zh-CN" altLang="en-US" sz="2000" dirty="0"/>
              <a:t>观察数据整体情况</a:t>
            </a:r>
            <a:endParaRPr lang="en-US" altLang="zh-CN" sz="2000" dirty="0"/>
          </a:p>
          <a:p>
            <a:pPr lvl="1"/>
            <a:r>
              <a:rPr lang="zh-CN" altLang="en-US" sz="1400" dirty="0"/>
              <a:t>处理异常</a:t>
            </a:r>
            <a:endParaRPr lang="en-US" altLang="zh-CN" sz="1400" dirty="0"/>
          </a:p>
          <a:p>
            <a:pPr lvl="1"/>
            <a:endParaRPr lang="en-US" altLang="zh-CN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48EE87-F892-4B6F-9822-75A67FD4F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58" y="1657720"/>
            <a:ext cx="6363758" cy="493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63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观察数据整体情况</a:t>
            </a:r>
            <a:endParaRPr lang="en-US" altLang="zh-CN" sz="2000" dirty="0"/>
          </a:p>
          <a:p>
            <a:pPr lvl="1"/>
            <a:r>
              <a:rPr lang="zh-CN" altLang="en-US" sz="1400" dirty="0"/>
              <a:t>处理异常</a:t>
            </a:r>
            <a:endParaRPr lang="en-US" altLang="zh-CN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B2B78F-19D4-400C-BB99-5D51769A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54" y="1495780"/>
            <a:ext cx="5970400" cy="531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0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数据分析工具</a:t>
            </a:r>
            <a:endParaRPr lang="en-US" altLang="zh-CN" dirty="0"/>
          </a:p>
          <a:p>
            <a:r>
              <a:rPr lang="zh-CN" altLang="en-US" dirty="0"/>
              <a:t>数据分析实例</a:t>
            </a:r>
            <a:endParaRPr lang="en-US" altLang="zh-CN" dirty="0"/>
          </a:p>
          <a:p>
            <a:r>
              <a:rPr lang="zh-CN" altLang="en-US" dirty="0"/>
              <a:t>实验三说明</a:t>
            </a:r>
          </a:p>
        </p:txBody>
      </p:sp>
    </p:spTree>
    <p:extLst>
      <p:ext uri="{BB962C8B-B14F-4D97-AF65-F5344CB8AC3E}">
        <p14:creationId xmlns:p14="http://schemas.microsoft.com/office/powerpoint/2010/main" val="174626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观察数据整体情况</a:t>
            </a:r>
            <a:endParaRPr lang="en-US" altLang="zh-CN" sz="2000" dirty="0"/>
          </a:p>
          <a:p>
            <a:pPr lvl="1"/>
            <a:r>
              <a:rPr lang="zh-CN" altLang="en-US" sz="1400" dirty="0"/>
              <a:t>查看相关系数</a:t>
            </a:r>
            <a:endParaRPr lang="en-US" altLang="zh-CN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D8D03F-32F6-4C29-A12B-E606448D71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11" y="1564513"/>
            <a:ext cx="5804458" cy="5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16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观察数据整体情况</a:t>
            </a:r>
            <a:endParaRPr lang="en-US" altLang="zh-CN" sz="2000" dirty="0"/>
          </a:p>
          <a:p>
            <a:pPr lvl="1"/>
            <a:r>
              <a:rPr lang="zh-CN" altLang="en-US" sz="1400" dirty="0"/>
              <a:t>查看相关系数</a:t>
            </a:r>
            <a:endParaRPr lang="en-US" altLang="zh-CN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29E2EF-A04C-4C2F-B96F-A35B3CFB4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751"/>
            <a:ext cx="9144000" cy="13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46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3E8D914-B94C-4E89-8E34-C5511B104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68" y="2045553"/>
            <a:ext cx="7289590" cy="4494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观察数据整体情况</a:t>
            </a:r>
            <a:endParaRPr lang="en-US" altLang="zh-CN" sz="2000" dirty="0"/>
          </a:p>
          <a:p>
            <a:pPr lvl="1"/>
            <a:r>
              <a:rPr lang="zh-CN" altLang="en-US" sz="1400" dirty="0"/>
              <a:t>处理缺失值（缺失情况较严重</a:t>
            </a:r>
            <a:r>
              <a:rPr lang="en-US" altLang="zh-CN" sz="1400" dirty="0"/>
              <a:t>-Aged/</a:t>
            </a:r>
            <a:r>
              <a:rPr lang="en-US" altLang="zh-CN" sz="1400" dirty="0" err="1"/>
              <a:t>Carbin</a:t>
            </a:r>
            <a:r>
              <a:rPr lang="zh-CN" altLang="en-US" sz="1400" dirty="0"/>
              <a:t>；较轻</a:t>
            </a:r>
            <a:r>
              <a:rPr lang="en-US" altLang="zh-CN" sz="1400" dirty="0"/>
              <a:t>-Embarked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2"/>
            <a:r>
              <a:rPr lang="zh-CN" altLang="en-US" sz="1200" dirty="0"/>
              <a:t>处理</a:t>
            </a:r>
            <a:r>
              <a:rPr lang="en-US" altLang="zh-CN" sz="1200" dirty="0"/>
              <a:t>Embarked</a:t>
            </a:r>
            <a:r>
              <a:rPr lang="zh-CN" altLang="en-US" sz="1200" dirty="0"/>
              <a:t>，顺带特征分析</a:t>
            </a:r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0F346A-F8A2-4B7D-BED1-016819DB1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441" y="2592342"/>
            <a:ext cx="4470644" cy="23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05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观察数据整体情况</a:t>
            </a:r>
            <a:endParaRPr lang="en-US" altLang="zh-CN" sz="2000" dirty="0"/>
          </a:p>
          <a:p>
            <a:pPr lvl="1"/>
            <a:r>
              <a:rPr lang="zh-CN" altLang="en-US" sz="1400" dirty="0"/>
              <a:t>处理缺失值（缺失情况较严重</a:t>
            </a:r>
            <a:r>
              <a:rPr lang="en-US" altLang="zh-CN" sz="1400" dirty="0"/>
              <a:t>-Aged/</a:t>
            </a:r>
            <a:r>
              <a:rPr lang="en-US" altLang="zh-CN" sz="1400" dirty="0" err="1"/>
              <a:t>Carbin</a:t>
            </a:r>
            <a:r>
              <a:rPr lang="zh-CN" altLang="en-US" sz="1400" dirty="0"/>
              <a:t>；较轻</a:t>
            </a:r>
            <a:r>
              <a:rPr lang="en-US" altLang="zh-CN" sz="1400" dirty="0"/>
              <a:t>-Embarked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2"/>
            <a:r>
              <a:rPr lang="zh-CN" altLang="en-US" sz="1200" dirty="0"/>
              <a:t>处理</a:t>
            </a:r>
            <a:r>
              <a:rPr lang="en-US" altLang="zh-CN" sz="1200" dirty="0"/>
              <a:t>Embarked</a:t>
            </a:r>
            <a:r>
              <a:rPr lang="zh-CN" altLang="en-US" sz="1200" dirty="0"/>
              <a:t>，顺带特征分析</a:t>
            </a:r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37F15D-92E4-47DA-9F39-EC5A593D7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35" y="2051171"/>
            <a:ext cx="7262601" cy="337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01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观察数据整体情况</a:t>
            </a:r>
            <a:endParaRPr lang="en-US" altLang="zh-CN" sz="2000" dirty="0"/>
          </a:p>
          <a:p>
            <a:pPr lvl="1"/>
            <a:r>
              <a:rPr lang="zh-CN" altLang="en-US" sz="1400" dirty="0"/>
              <a:t>处理缺失值（缺失情况较严重</a:t>
            </a:r>
            <a:r>
              <a:rPr lang="en-US" altLang="zh-CN" sz="1400" dirty="0"/>
              <a:t>-Aged/</a:t>
            </a:r>
            <a:r>
              <a:rPr lang="en-US" altLang="zh-CN" sz="1400" dirty="0" err="1"/>
              <a:t>Carbin</a:t>
            </a:r>
            <a:r>
              <a:rPr lang="zh-CN" altLang="en-US" sz="1400" dirty="0"/>
              <a:t>；较轻</a:t>
            </a:r>
            <a:r>
              <a:rPr lang="en-US" altLang="zh-CN" sz="1400" dirty="0"/>
              <a:t>-Embarked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2"/>
            <a:r>
              <a:rPr lang="zh-CN" altLang="en-US" sz="1200" dirty="0"/>
              <a:t>处理</a:t>
            </a:r>
            <a:r>
              <a:rPr lang="en-US" altLang="zh-CN" sz="1200" dirty="0"/>
              <a:t>Embarked</a:t>
            </a:r>
            <a:r>
              <a:rPr lang="zh-CN" altLang="en-US" sz="1200" dirty="0"/>
              <a:t>，顺带特征分析</a:t>
            </a:r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13F8C9-DD92-4C73-8C3E-3FE2B10D0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4" y="2073817"/>
            <a:ext cx="7461813" cy="16324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C9B4ED-8D5C-40E4-82AF-A5212606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7" y="3836282"/>
            <a:ext cx="4888376" cy="285099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402C93D3-F160-48A9-9152-BB55ABA52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441" y="4484302"/>
            <a:ext cx="2239806" cy="61555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对应两位乘客的信息，我们发现，在来自Pclass 1，成员为女性，且最后幸存的条件约束下，乘客来自C地的可能性最大，故我们以C地补全信息</a:t>
            </a:r>
            <a:r>
              <a:rPr kumimoji="0" lang="zh-CN" altLang="zh-CN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554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Fare</a:t>
            </a:r>
          </a:p>
          <a:p>
            <a:pPr lvl="2"/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771027-2EA4-4CB1-A96E-96B1A65B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4" y="2010135"/>
            <a:ext cx="7643012" cy="38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12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B92BE5-6ED5-4930-9050-A179C31A5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62" y="1482428"/>
            <a:ext cx="6327648" cy="23977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Fare</a:t>
            </a:r>
          </a:p>
          <a:p>
            <a:pPr lvl="2"/>
            <a:endParaRPr lang="en-US" altLang="zh-CN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5E78FA-5A77-43FE-B8A7-F01082F37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97" y="4403402"/>
            <a:ext cx="6085545" cy="22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73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41BBD0-3641-41EB-8D67-66B1B8B36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99" y="1504195"/>
            <a:ext cx="5794276" cy="5059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Fare</a:t>
            </a:r>
          </a:p>
          <a:p>
            <a:pPr lvl="2"/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711685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 err="1"/>
              <a:t>Pclass</a:t>
            </a: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E7B27C-CDEA-485F-A0D8-A9F117E7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4" y="1952846"/>
            <a:ext cx="6506797" cy="485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57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Name</a:t>
            </a:r>
          </a:p>
          <a:p>
            <a:pPr marL="685783" lvl="2" indent="0">
              <a:buNone/>
            </a:pPr>
            <a:endParaRPr lang="en-US" altLang="zh-CN" sz="1200" dirty="0"/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2DA391-4B0A-4777-B347-C8C962F49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6" y="2002878"/>
            <a:ext cx="6407602" cy="43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7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内容占位符 2">
            <a:extLst>
              <a:ext uri="{FF2B5EF4-FFF2-40B4-BE49-F238E27FC236}">
                <a16:creationId xmlns:a16="http://schemas.microsoft.com/office/drawing/2014/main" id="{0A23D890-C381-47BA-B1E8-35662784A2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Clr>
                <a:srgbClr val="DD8047"/>
              </a:buClr>
            </a:pP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Anaconda</a:t>
            </a:r>
          </a:p>
          <a:p>
            <a:pPr lvl="2">
              <a:spcAft>
                <a:spcPts val="600"/>
              </a:spcAft>
              <a:buClr>
                <a:srgbClr val="94B6D2"/>
              </a:buClr>
            </a:pP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可以理解为基础包，包含了</a:t>
            </a:r>
            <a:r>
              <a:rPr lang="en-US" altLang="zh-CN" dirty="0" err="1">
                <a:solidFill>
                  <a:srgbClr val="000000"/>
                </a:solidFill>
                <a:ea typeface="宋体" panose="02010600030101010101" pitchFamily="2" charset="-122"/>
              </a:rPr>
              <a:t>conda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在内的超过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180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个科学包及其依赖项，</a:t>
            </a:r>
            <a:r>
              <a:rPr lang="zh-CN" altLang="en-US" dirty="0">
                <a:solidFill>
                  <a:srgbClr val="121212"/>
                </a:solidFill>
                <a:latin typeface="-apple-system"/>
                <a:ea typeface="宋体" panose="02010600030101010101" pitchFamily="2" charset="-122"/>
              </a:rPr>
              <a:t>很多包无需再进行</a:t>
            </a:r>
            <a:r>
              <a:rPr lang="en-US" altLang="zh-CN" dirty="0">
                <a:solidFill>
                  <a:srgbClr val="121212"/>
                </a:solidFill>
                <a:latin typeface="-apple-system"/>
                <a:ea typeface="宋体" panose="02010600030101010101" pitchFamily="2" charset="-122"/>
              </a:rPr>
              <a:t>pip 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  <a:ea typeface="宋体" panose="02010600030101010101" pitchFamily="2" charset="-122"/>
              </a:rPr>
              <a:t>instal</a:t>
            </a:r>
            <a:endParaRPr lang="en-US" altLang="zh-CN" dirty="0">
              <a:solidFill>
                <a:srgbClr val="121212"/>
              </a:solidFill>
              <a:latin typeface="-apple-system"/>
              <a:ea typeface="宋体" panose="02010600030101010101" pitchFamily="2" charset="-122"/>
            </a:endParaRPr>
          </a:p>
          <a:p>
            <a:pPr lvl="2">
              <a:spcAft>
                <a:spcPts val="600"/>
              </a:spcAft>
              <a:buClr>
                <a:srgbClr val="94B6D2"/>
              </a:buClr>
            </a:pPr>
            <a:r>
              <a:rPr lang="zh-CN" altLang="en-US" dirty="0">
                <a:solidFill>
                  <a:srgbClr val="121212"/>
                </a:solidFill>
                <a:latin typeface="-apple-system"/>
                <a:ea typeface="宋体" panose="02010600030101010101" pitchFamily="2" charset="-122"/>
              </a:rPr>
              <a:t>对环境可以统一管理，可以在一个实验环境中随意实验，更换</a:t>
            </a:r>
            <a:r>
              <a:rPr lang="en-US" altLang="zh-CN" dirty="0">
                <a:solidFill>
                  <a:srgbClr val="121212"/>
                </a:solidFill>
                <a:latin typeface="-apple-system"/>
                <a:ea typeface="宋体" panose="02010600030101010101" pitchFamily="2" charset="-122"/>
              </a:rPr>
              <a:t>Python</a:t>
            </a:r>
            <a:r>
              <a:rPr lang="zh-CN" altLang="en-US" dirty="0">
                <a:solidFill>
                  <a:srgbClr val="121212"/>
                </a:solidFill>
                <a:latin typeface="-apple-system"/>
                <a:ea typeface="宋体" panose="02010600030101010101" pitchFamily="2" charset="-122"/>
              </a:rPr>
              <a:t>版本，然后不影响主环境配置</a:t>
            </a:r>
            <a:endParaRPr lang="en-US" altLang="zh-CN" dirty="0">
              <a:solidFill>
                <a:srgbClr val="121212"/>
              </a:solidFill>
              <a:latin typeface="-apple-system"/>
              <a:ea typeface="宋体" panose="02010600030101010101" pitchFamily="2" charset="-122"/>
            </a:endParaRPr>
          </a:p>
          <a:p>
            <a:pPr lvl="2">
              <a:spcAft>
                <a:spcPts val="600"/>
              </a:spcAft>
              <a:buClr>
                <a:srgbClr val="94B6D2"/>
              </a:buClr>
            </a:pPr>
            <a:r>
              <a:rPr lang="en-US" altLang="zh-CN" dirty="0">
                <a:hlinkClick r:id="rId3"/>
              </a:rPr>
              <a:t>Anaconda</a:t>
            </a:r>
            <a:r>
              <a:rPr lang="zh-CN" altLang="en-US" dirty="0">
                <a:hlinkClick r:id="rId3"/>
              </a:rPr>
              <a:t>介绍、安装及使用教程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知乎 </a:t>
            </a:r>
            <a:r>
              <a:rPr lang="en-US" altLang="zh-CN" dirty="0">
                <a:hlinkClick r:id="rId3"/>
              </a:rPr>
              <a:t>(zhihu.com)</a:t>
            </a:r>
            <a:endParaRPr lang="en-US" altLang="zh-CN" dirty="0">
              <a:solidFill>
                <a:srgbClr val="121212"/>
              </a:solidFill>
              <a:latin typeface="-apple-system"/>
              <a:ea typeface="宋体" panose="02010600030101010101" pitchFamily="2" charset="-122"/>
            </a:endParaRPr>
          </a:p>
          <a:p>
            <a:pPr lvl="1">
              <a:spcAft>
                <a:spcPts val="600"/>
              </a:spcAft>
              <a:buClr>
                <a:srgbClr val="94B6D2"/>
              </a:buClr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>
              <a:buClr>
                <a:srgbClr val="DD8047"/>
              </a:buClr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3972" name="日期占位符 3">
            <a:extLst>
              <a:ext uri="{FF2B5EF4-FFF2-40B4-BE49-F238E27FC236}">
                <a16:creationId xmlns:a16="http://schemas.microsoft.com/office/drawing/2014/main" id="{08DEE70B-1810-4677-8CE8-CAC4CCCC347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kumimoji="1" sz="22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kumimoji="1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40D02F8B-19A6-4726-85BE-7612E7FEF366}" type="datetime1">
              <a:rPr kumimoji="0" lang="en-US" altLang="zh-CN" sz="1400" smtClean="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4/27/2023</a:t>
            </a:fld>
            <a:endParaRPr kumimoji="0" lang="en-US" altLang="zh-CN" sz="1400">
              <a:solidFill>
                <a:schemeClr val="tx2"/>
              </a:solidFill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6A1862B-6CBF-47F8-9560-3F632E8C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/>
          <a:p>
            <a:r>
              <a:rPr lang="zh-CN" altLang="en-US" dirty="0"/>
              <a:t>环境配置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E3A8F-4150-DF89-B1BE-E045655C5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18" y="3878538"/>
            <a:ext cx="4873840" cy="24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15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Name</a:t>
            </a:r>
          </a:p>
          <a:p>
            <a:pPr marL="685783" lvl="2" indent="0">
              <a:buNone/>
            </a:pPr>
            <a:endParaRPr lang="en-US" altLang="zh-CN" sz="1200" dirty="0"/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93DCF4-D017-4B3C-A8D5-BE7352376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4" y="1951684"/>
            <a:ext cx="6836780" cy="14360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178AD1-A6AA-4CE1-B602-06330A024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5" y="3429000"/>
            <a:ext cx="6786387" cy="336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86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Name</a:t>
            </a:r>
          </a:p>
          <a:p>
            <a:pPr marL="685783" lvl="2" indent="0">
              <a:buNone/>
            </a:pPr>
            <a:endParaRPr lang="en-US" altLang="zh-CN" sz="1200" dirty="0"/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F92B34-C730-467C-8EB4-D51F1CA0B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6" y="2021711"/>
            <a:ext cx="7639868" cy="39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61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Name</a:t>
            </a:r>
          </a:p>
          <a:p>
            <a:pPr marL="685783" lvl="2" indent="0">
              <a:buNone/>
            </a:pPr>
            <a:endParaRPr lang="en-US" altLang="zh-CN" sz="1200" dirty="0"/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4FDD90-F1E8-4C0F-B1B8-F24CE4F6D4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76751"/>
            <a:ext cx="5529404" cy="46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Name</a:t>
            </a:r>
          </a:p>
          <a:p>
            <a:pPr marL="685783" lvl="2" indent="0">
              <a:buNone/>
            </a:pPr>
            <a:endParaRPr lang="en-US" altLang="zh-CN" sz="1200" dirty="0"/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AA35CC-5283-468A-B36D-160E489A7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3129"/>
            <a:ext cx="5966633" cy="48247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3CDCF45-2C40-4B71-9416-BCAA3A8FBB88}"/>
              </a:ext>
            </a:extLst>
          </p:cNvPr>
          <p:cNvSpPr/>
          <p:nvPr/>
        </p:nvSpPr>
        <p:spPr>
          <a:xfrm>
            <a:off x="6248179" y="2056435"/>
            <a:ext cx="236338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尽管贵族与平民间的年龄分布存在较大差异，而且贵族的平均票价显然要高平民</a:t>
            </a:r>
            <a:r>
              <a:rPr lang="en-US" altLang="zh-CN" dirty="0"/>
              <a:t>(</a:t>
            </a:r>
            <a:r>
              <a:rPr lang="zh-CN" altLang="en-US" dirty="0"/>
              <a:t>贵族的消费能力是要高于平民的），而票价与生存率存在直接关系。不过，将姓名部分划分为平民与贵族两种身份，对于研究乘客的生存情况是否真的有意义呢？我们进行进一步分析。</a:t>
            </a:r>
            <a:endParaRPr lang="zh-CN" altLang="en-US" sz="1000" b="1" i="1" dirty="0"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059980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Name</a:t>
            </a:r>
          </a:p>
          <a:p>
            <a:pPr marL="685783" lvl="2" indent="0">
              <a:buNone/>
            </a:pPr>
            <a:endParaRPr lang="en-US" altLang="zh-CN" sz="1200" dirty="0"/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9544D6-3399-49D1-BE5F-29EB90AA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08888"/>
            <a:ext cx="7623857" cy="30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70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Name + Sex</a:t>
            </a:r>
            <a:r>
              <a:rPr lang="zh-CN" altLang="en-US" sz="1200" dirty="0"/>
              <a:t>特征抽取</a:t>
            </a:r>
            <a:endParaRPr lang="en-US" altLang="zh-CN" sz="1200" dirty="0"/>
          </a:p>
          <a:p>
            <a:pPr marL="685783" lvl="2" indent="0">
              <a:buNone/>
            </a:pPr>
            <a:endParaRPr lang="en-US" altLang="zh-CN" sz="1200" dirty="0"/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95205-6EEC-4C94-A036-43AA7D09C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4568"/>
            <a:ext cx="6474476" cy="46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20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、</a:t>
            </a:r>
            <a:r>
              <a:rPr lang="en-US" altLang="zh-CN" sz="1200" dirty="0"/>
              <a:t>Name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Age</a:t>
            </a:r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9144CA-F9AA-4409-AABE-BB62AB4091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28463"/>
            <a:ext cx="5332212" cy="46009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88A1170-CCD2-42B9-8A5D-AEB5C06032F3}"/>
              </a:ext>
            </a:extLst>
          </p:cNvPr>
          <p:cNvSpPr/>
          <p:nvPr/>
        </p:nvSpPr>
        <p:spPr>
          <a:xfrm>
            <a:off x="5812421" y="2058777"/>
            <a:ext cx="25329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从下图左一的概率密度分布图上看，年龄对乘客的生存率有影响，而且影响主要集中在两点：少年儿童的生存率提高，青壮年的生存率下降</a:t>
            </a:r>
            <a:r>
              <a:rPr lang="en-US" altLang="zh-CN" dirty="0"/>
              <a:t>, </a:t>
            </a:r>
            <a:r>
              <a:rPr lang="zh-CN" altLang="en-US" dirty="0"/>
              <a:t>老年人的生存机率下降。 下图左二至左四分别展示了乘客、生存乘客、死亡乘客的年龄分布情况。其中从左三至左四当中，能够明显发现少年的生存率变高，老年人的生存率下降。</a:t>
            </a:r>
          </a:p>
        </p:txBody>
      </p:sp>
    </p:spTree>
    <p:extLst>
      <p:ext uri="{BB962C8B-B14F-4D97-AF65-F5344CB8AC3E}">
        <p14:creationId xmlns:p14="http://schemas.microsoft.com/office/powerpoint/2010/main" val="3384908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、</a:t>
            </a:r>
            <a:r>
              <a:rPr lang="en-US" altLang="zh-CN" sz="1200" dirty="0"/>
              <a:t>Name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Age</a:t>
            </a:r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5A0552-2FA6-428E-ACCD-D9C2DB0DD4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6" y="2025569"/>
            <a:ext cx="5308324" cy="4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85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、</a:t>
            </a:r>
            <a:r>
              <a:rPr lang="en-US" altLang="zh-CN" sz="1200" dirty="0"/>
              <a:t>Name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/>
              <a:t>Age</a:t>
            </a:r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4F27D9-BA8D-4996-BDA7-C09EDC0C6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4" y="2075727"/>
            <a:ext cx="6762294" cy="44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78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、</a:t>
            </a:r>
            <a:r>
              <a:rPr lang="en-US" altLang="zh-CN" sz="1200" dirty="0"/>
              <a:t>Name</a:t>
            </a:r>
            <a:r>
              <a:rPr lang="zh-CN" altLang="en-US" sz="1200" dirty="0"/>
              <a:t>、</a:t>
            </a:r>
            <a:r>
              <a:rPr lang="en-US" altLang="zh-CN" sz="1200" dirty="0"/>
              <a:t>Age</a:t>
            </a:r>
            <a:r>
              <a:rPr lang="zh-CN" altLang="en-US" sz="1200" dirty="0"/>
              <a:t>、</a:t>
            </a:r>
            <a:r>
              <a:rPr lang="en-US" altLang="zh-CN" sz="1200" dirty="0"/>
              <a:t>Sex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 err="1"/>
              <a:t>Carbin</a:t>
            </a:r>
            <a:endParaRPr lang="en-US" altLang="zh-CN" sz="1200" dirty="0"/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E18A6B-3850-4986-8A8C-158CC21F6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60068"/>
            <a:ext cx="7392365" cy="44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7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56A1862B-6CBF-47F8-9560-3F632E8C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环境配置</a:t>
            </a:r>
          </a:p>
        </p:txBody>
      </p:sp>
      <p:sp>
        <p:nvSpPr>
          <p:cNvPr id="83971" name="内容占位符 2">
            <a:extLst>
              <a:ext uri="{FF2B5EF4-FFF2-40B4-BE49-F238E27FC236}">
                <a16:creationId xmlns:a16="http://schemas.microsoft.com/office/drawing/2014/main" id="{0A23D890-C381-47BA-B1E8-35662784A2A2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spcAft>
                <a:spcPts val="600"/>
              </a:spcAft>
              <a:buClr>
                <a:srgbClr val="DD8047"/>
              </a:buClr>
            </a:pPr>
            <a:r>
              <a:rPr lang="en-US" altLang="zh-CN" dirty="0" err="1">
                <a:solidFill>
                  <a:srgbClr val="000000"/>
                </a:solidFill>
                <a:ea typeface="宋体" panose="02010600030101010101" pitchFamily="2" charset="-122"/>
              </a:rPr>
              <a:t>Jupyter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notebook</a:t>
            </a:r>
            <a:endParaRPr lang="en-US" altLang="zh-CN" dirty="0">
              <a:solidFill>
                <a:srgbClr val="121212"/>
              </a:solidFill>
              <a:latin typeface="-apple-system"/>
              <a:ea typeface="宋体" panose="02010600030101010101" pitchFamily="2" charset="-122"/>
            </a:endParaRPr>
          </a:p>
          <a:p>
            <a:pPr lvl="2">
              <a:spcAft>
                <a:spcPts val="600"/>
              </a:spcAft>
              <a:buClr>
                <a:srgbClr val="94B6D2"/>
              </a:buClr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对环境可以统一管理，可以在一个实验环境中随意实验，更换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Python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版本，然后不影响主环境配置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2">
              <a:spcAft>
                <a:spcPts val="600"/>
              </a:spcAft>
              <a:buClr>
                <a:srgbClr val="94B6D2"/>
              </a:buClr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在网页页面中直接编写代码和运行代码，代码的运行结果也会直接在代码块下显示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2">
              <a:spcAft>
                <a:spcPts val="600"/>
              </a:spcAft>
              <a:buClr>
                <a:srgbClr val="94B6D2"/>
              </a:buClr>
            </a:pP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Jupyter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Notebook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中所有交互计算、编写说明文档、数学公式、图片以及其他富媒体形式的输入和输出，都是以文档的形式体现的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，保存为后缀名为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.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ipynb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JSON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格式文件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66703" lvl="1" indent="0">
              <a:buClr>
                <a:srgbClr val="DD8047"/>
              </a:buClr>
              <a:buNone/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3972" name="日期占位符 3">
            <a:extLst>
              <a:ext uri="{FF2B5EF4-FFF2-40B4-BE49-F238E27FC236}">
                <a16:creationId xmlns:a16="http://schemas.microsoft.com/office/drawing/2014/main" id="{08DEE70B-1810-4677-8CE8-CAC4CCCC34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kumimoji="1" sz="22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kumimoji="1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40D02F8B-19A6-4726-85BE-7612E7FEF366}" type="datetime1">
              <a:rPr kumimoji="0" lang="en-US" altLang="zh-CN" sz="1400" smtClean="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4/27/2023</a:t>
            </a:fld>
            <a:endParaRPr kumimoji="0" lang="en-US" altLang="zh-CN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87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、</a:t>
            </a:r>
            <a:r>
              <a:rPr lang="en-US" altLang="zh-CN" sz="1200" dirty="0"/>
              <a:t>Name</a:t>
            </a:r>
            <a:r>
              <a:rPr lang="zh-CN" altLang="en-US" sz="1200" dirty="0"/>
              <a:t> 、</a:t>
            </a:r>
            <a:r>
              <a:rPr lang="en-US" altLang="zh-CN" sz="1200" dirty="0"/>
              <a:t>Age</a:t>
            </a:r>
            <a:r>
              <a:rPr lang="zh-CN" altLang="en-US" sz="1200" dirty="0"/>
              <a:t>、</a:t>
            </a:r>
            <a:r>
              <a:rPr lang="en-US" altLang="zh-CN" sz="1200" dirty="0"/>
              <a:t>Sex 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 err="1"/>
              <a:t>Carbin</a:t>
            </a:r>
            <a:endParaRPr lang="en-US" altLang="zh-CN" sz="1200" dirty="0"/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5788B9-EC88-43E4-8EA6-ABF3DB300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83564"/>
            <a:ext cx="6998825" cy="43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6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数据分析实例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54" y="113758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特征分析</a:t>
            </a:r>
            <a:endParaRPr lang="en-US" altLang="zh-CN" sz="1400" dirty="0"/>
          </a:p>
          <a:p>
            <a:pPr lvl="2"/>
            <a:r>
              <a:rPr lang="en-US" altLang="zh-CN" sz="1200" dirty="0"/>
              <a:t>Embarked</a:t>
            </a:r>
            <a:r>
              <a:rPr lang="zh-CN" altLang="en-US" sz="1200" dirty="0"/>
              <a:t>、</a:t>
            </a:r>
            <a:r>
              <a:rPr lang="en-US" altLang="zh-CN" sz="1200" dirty="0"/>
              <a:t>Fare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Pclass</a:t>
            </a:r>
            <a:r>
              <a:rPr lang="zh-CN" altLang="en-US" sz="1200" dirty="0"/>
              <a:t>、</a:t>
            </a:r>
            <a:r>
              <a:rPr lang="en-US" altLang="zh-CN" sz="1200" dirty="0"/>
              <a:t>Name</a:t>
            </a:r>
            <a:r>
              <a:rPr lang="zh-CN" altLang="en-US" sz="1200" dirty="0"/>
              <a:t> 、</a:t>
            </a:r>
            <a:r>
              <a:rPr lang="en-US" altLang="zh-CN" sz="1200" dirty="0"/>
              <a:t>Age</a:t>
            </a:r>
            <a:r>
              <a:rPr lang="zh-CN" altLang="en-US" sz="1200" dirty="0"/>
              <a:t>、</a:t>
            </a:r>
            <a:r>
              <a:rPr lang="en-US" altLang="zh-CN" sz="1200" dirty="0"/>
              <a:t>Sex </a:t>
            </a:r>
            <a:r>
              <a:rPr lang="zh-CN" altLang="en-US" sz="1200" dirty="0"/>
              <a:t>（√）</a:t>
            </a:r>
            <a:endParaRPr lang="en-US" altLang="zh-CN" sz="1200" dirty="0"/>
          </a:p>
          <a:p>
            <a:pPr lvl="2"/>
            <a:r>
              <a:rPr lang="en-US" altLang="zh-CN" sz="1200" dirty="0" err="1"/>
              <a:t>Carbin</a:t>
            </a:r>
            <a:endParaRPr lang="en-US" altLang="zh-CN" sz="1200" dirty="0"/>
          </a:p>
          <a:p>
            <a:pPr marL="685783" lvl="2" indent="0">
              <a:buNone/>
            </a:pPr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E7A874-E146-4626-A530-F8CC9EBBE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6" y="1980190"/>
            <a:ext cx="7631575" cy="34680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6B8B911-E99D-49A7-A8B7-507A4B266F08}"/>
              </a:ext>
            </a:extLst>
          </p:cNvPr>
          <p:cNvSpPr/>
          <p:nvPr/>
        </p:nvSpPr>
        <p:spPr>
          <a:xfrm>
            <a:off x="575209" y="5306367"/>
            <a:ext cx="78418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Inter"/>
              </a:rPr>
              <a:t>从上图的结果来看，不同船舱的乘客数量明显存在不同。而且抛开</a:t>
            </a:r>
            <a:r>
              <a:rPr lang="en-US" altLang="zh-CN" dirty="0">
                <a:latin typeface="Inter"/>
              </a:rPr>
              <a:t>T</a:t>
            </a:r>
            <a:r>
              <a:rPr lang="zh-CN" altLang="en-US" dirty="0">
                <a:latin typeface="Inter"/>
              </a:rPr>
              <a:t>的极端值来看，从</a:t>
            </a:r>
            <a:r>
              <a:rPr lang="en-US" altLang="zh-CN" dirty="0">
                <a:latin typeface="Inter"/>
              </a:rPr>
              <a:t>A</a:t>
            </a:r>
            <a:r>
              <a:rPr lang="zh-CN" altLang="en-US" dirty="0">
                <a:latin typeface="Inter"/>
              </a:rPr>
              <a:t>～</a:t>
            </a:r>
            <a:r>
              <a:rPr lang="en-US" altLang="zh-CN" dirty="0">
                <a:latin typeface="Inter"/>
              </a:rPr>
              <a:t>F</a:t>
            </a:r>
            <a:r>
              <a:rPr lang="zh-CN" altLang="en-US" dirty="0">
                <a:latin typeface="Inter"/>
              </a:rPr>
              <a:t>不同船舱的乘客分布类似于正态分布。 我们初步假设从</a:t>
            </a:r>
            <a:r>
              <a:rPr lang="en-US" altLang="zh-CN" dirty="0">
                <a:latin typeface="Inter"/>
              </a:rPr>
              <a:t>A</a:t>
            </a:r>
            <a:r>
              <a:rPr lang="zh-CN" altLang="en-US" dirty="0">
                <a:latin typeface="Inter"/>
              </a:rPr>
              <a:t>～</a:t>
            </a:r>
            <a:r>
              <a:rPr lang="en-US" altLang="zh-CN" dirty="0">
                <a:latin typeface="Inter"/>
              </a:rPr>
              <a:t>F</a:t>
            </a:r>
            <a:r>
              <a:rPr lang="zh-CN" altLang="en-US" dirty="0">
                <a:latin typeface="Inter"/>
              </a:rPr>
              <a:t>的船舱，与乘客票价、身份等级存在关系。 而票价、等级与乘客生存与否，拥有一定的相关性。据此我们认为，船舱很有可能与生存与否也有一定程度的相关性。 为了证明这一点，可引入卡方拟合度检验，详情略。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091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实验三说明 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sz="2000" dirty="0"/>
              <a:t>PISA2018</a:t>
            </a:r>
            <a:r>
              <a:rPr lang="zh-CN" altLang="en-US" sz="2000" dirty="0"/>
              <a:t>有学生问卷、考试诊断、学校、老师等数个数据集，本次试验针对</a:t>
            </a:r>
            <a:r>
              <a:rPr lang="en-US" altLang="zh-CN" sz="2000" dirty="0"/>
              <a:t>PICA2015</a:t>
            </a:r>
            <a:r>
              <a:rPr lang="zh-CN" altLang="en-US" sz="2000" dirty="0"/>
              <a:t>中的学生调查问卷数据集（</a:t>
            </a:r>
            <a:r>
              <a:rPr lang="en-US" altLang="zh-CN" sz="2000" dirty="0"/>
              <a:t>Student—QQQ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Student-QQQ</a:t>
            </a:r>
            <a:r>
              <a:rPr lang="zh-CN" altLang="en-US" sz="2000" dirty="0"/>
              <a:t>数据集本有约</a:t>
            </a:r>
            <a:r>
              <a:rPr lang="en-US" altLang="zh-CN" sz="2000" dirty="0"/>
              <a:t>1000</a:t>
            </a:r>
            <a:r>
              <a:rPr lang="zh-CN" altLang="en-US" sz="2000" dirty="0"/>
              <a:t>个特征，助教筛选了其中</a:t>
            </a:r>
            <a:r>
              <a:rPr lang="en-US" altLang="zh-CN" sz="2000" dirty="0"/>
              <a:t>490</a:t>
            </a:r>
            <a:r>
              <a:rPr lang="zh-CN" altLang="en-US" sz="2000" dirty="0"/>
              <a:t>个左右</a:t>
            </a:r>
            <a:endParaRPr lang="en-US" altLang="zh-CN" sz="2000" dirty="0"/>
          </a:p>
          <a:p>
            <a:r>
              <a:rPr lang="en-US" altLang="zh-CN" sz="2000" dirty="0"/>
              <a:t>Codebook</a:t>
            </a:r>
            <a:r>
              <a:rPr lang="zh-CN" altLang="en-US" sz="2000" dirty="0"/>
              <a:t>是特征详细说明，包含所有特征</a:t>
            </a:r>
            <a:endParaRPr lang="en-US" altLang="zh-CN" sz="2000" dirty="0"/>
          </a:p>
          <a:p>
            <a:r>
              <a:rPr lang="zh-CN" altLang="en-US" sz="2000" dirty="0"/>
              <a:t>同学们可以去</a:t>
            </a:r>
            <a:r>
              <a:rPr lang="en-US" altLang="zh-CN" sz="2000" dirty="0"/>
              <a:t>PISA</a:t>
            </a:r>
            <a:r>
              <a:rPr lang="zh-CN" altLang="en-US" sz="2000" dirty="0"/>
              <a:t>官网查看更详细信息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509033-372C-E249-99D5-1BC7E3B20A07}"/>
              </a:ext>
            </a:extLst>
          </p:cNvPr>
          <p:cNvSpPr txBox="1"/>
          <p:nvPr/>
        </p:nvSpPr>
        <p:spPr>
          <a:xfrm>
            <a:off x="863816" y="3383704"/>
            <a:ext cx="322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www.oecd.org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pisa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619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 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zh-CN" altLang="en-US" sz="2000" dirty="0"/>
              <a:t>实验三的预测目标是 学生是否复读（</a:t>
            </a:r>
            <a:r>
              <a:rPr lang="en-US" altLang="zh-CN" sz="2000" dirty="0"/>
              <a:t>repeat</a:t>
            </a:r>
            <a:r>
              <a:rPr lang="zh-CN" altLang="en-US" sz="2000" dirty="0"/>
              <a:t> </a:t>
            </a:r>
            <a:r>
              <a:rPr lang="en-US" altLang="zh-CN" sz="2000" dirty="0"/>
              <a:t>grade</a:t>
            </a:r>
            <a:r>
              <a:rPr lang="zh-CN" altLang="en-US" sz="2000" dirty="0"/>
              <a:t>），那么可以选择哪些相关特征来分析和预测？可以抽取和构造什么样的特征？</a:t>
            </a:r>
            <a:endParaRPr lang="en-US" altLang="zh-CN" sz="2000" dirty="0"/>
          </a:p>
          <a:p>
            <a:r>
              <a:rPr lang="zh-CN" altLang="en-US" sz="2000" dirty="0"/>
              <a:t>需要用到全部特征吗？</a:t>
            </a:r>
            <a:endParaRPr lang="en-US" altLang="zh-CN" sz="2000" dirty="0"/>
          </a:p>
          <a:p>
            <a:r>
              <a:rPr lang="zh-CN" altLang="en-US" sz="2000" dirty="0"/>
              <a:t>哪些是有用的特征，哪些又是相关性不大的特征？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03719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实验三说明 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sz="2000" dirty="0"/>
              <a:t>Codebook</a:t>
            </a:r>
            <a:r>
              <a:rPr lang="zh-CN" altLang="en-US" sz="2000" dirty="0"/>
              <a:t>：</a:t>
            </a:r>
            <a:r>
              <a:rPr lang="en-US" altLang="zh-CN" sz="2000" dirty="0"/>
              <a:t>PISA2018</a:t>
            </a:r>
            <a:r>
              <a:rPr lang="zh-CN" altLang="en-US" sz="2000" dirty="0"/>
              <a:t>数据集的特征详细说明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7DC6BE-1460-EE4D-8A22-CD3F90ECD3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76915"/>
            <a:ext cx="8742066" cy="773139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975C72F-650F-D841-B459-0D51E0B6DEEB}"/>
              </a:ext>
            </a:extLst>
          </p:cNvPr>
          <p:cNvCxnSpPr/>
          <p:nvPr/>
        </p:nvCxnSpPr>
        <p:spPr>
          <a:xfrm>
            <a:off x="451022" y="2853732"/>
            <a:ext cx="261257" cy="773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936D432-09CF-4B44-99FE-D56FE11F3440}"/>
              </a:ext>
            </a:extLst>
          </p:cNvPr>
          <p:cNvSpPr txBox="1"/>
          <p:nvPr/>
        </p:nvSpPr>
        <p:spPr>
          <a:xfrm>
            <a:off x="179512" y="36928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特征名称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0A64368-6321-FC4B-B0D5-4EB15943DCD2}"/>
              </a:ext>
            </a:extLst>
          </p:cNvPr>
          <p:cNvCxnSpPr/>
          <p:nvPr/>
        </p:nvCxnSpPr>
        <p:spPr>
          <a:xfrm>
            <a:off x="1351758" y="2843254"/>
            <a:ext cx="261257" cy="773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C23E3F4-AF2E-C746-9C9C-64BB564564BA}"/>
              </a:ext>
            </a:extLst>
          </p:cNvPr>
          <p:cNvSpPr txBox="1"/>
          <p:nvPr/>
        </p:nvSpPr>
        <p:spPr>
          <a:xfrm>
            <a:off x="1287508" y="37079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特征说明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3318FE5-CE51-7544-A156-B5DE7222AE30}"/>
              </a:ext>
            </a:extLst>
          </p:cNvPr>
          <p:cNvCxnSpPr>
            <a:cxnSpLocks/>
          </p:cNvCxnSpPr>
          <p:nvPr/>
        </p:nvCxnSpPr>
        <p:spPr>
          <a:xfrm>
            <a:off x="2999851" y="2679968"/>
            <a:ext cx="0" cy="8975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4D0A0BF-1E13-AC4D-AD3B-8085E2137394}"/>
              </a:ext>
            </a:extLst>
          </p:cNvPr>
          <p:cNvSpPr txBox="1"/>
          <p:nvPr/>
        </p:nvSpPr>
        <p:spPr>
          <a:xfrm>
            <a:off x="2404725" y="37079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数据类型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604E8B9-07E9-0244-BD35-6657ABAC0EA9}"/>
              </a:ext>
            </a:extLst>
          </p:cNvPr>
          <p:cNvCxnSpPr>
            <a:cxnSpLocks/>
          </p:cNvCxnSpPr>
          <p:nvPr/>
        </p:nvCxnSpPr>
        <p:spPr>
          <a:xfrm>
            <a:off x="3917802" y="2701255"/>
            <a:ext cx="0" cy="876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120402F-648C-4B4F-98AB-D672087BC760}"/>
              </a:ext>
            </a:extLst>
          </p:cNvPr>
          <p:cNvSpPr txBox="1"/>
          <p:nvPr/>
        </p:nvSpPr>
        <p:spPr>
          <a:xfrm>
            <a:off x="3618218" y="36707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序号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1A6DDAA-9D4E-3447-BD45-7F537AFDF2DD}"/>
              </a:ext>
            </a:extLst>
          </p:cNvPr>
          <p:cNvCxnSpPr>
            <a:cxnSpLocks/>
          </p:cNvCxnSpPr>
          <p:nvPr/>
        </p:nvCxnSpPr>
        <p:spPr>
          <a:xfrm>
            <a:off x="4600253" y="2679968"/>
            <a:ext cx="0" cy="876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3EDAD3C-4E64-1940-B307-40BC14EEC675}"/>
              </a:ext>
            </a:extLst>
          </p:cNvPr>
          <p:cNvSpPr txBox="1"/>
          <p:nvPr/>
        </p:nvSpPr>
        <p:spPr>
          <a:xfrm>
            <a:off x="4158354" y="36707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最大最小值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6F8240B-5B4F-494F-BB8A-A09FE352F611}"/>
              </a:ext>
            </a:extLst>
          </p:cNvPr>
          <p:cNvCxnSpPr>
            <a:cxnSpLocks/>
          </p:cNvCxnSpPr>
          <p:nvPr/>
        </p:nvCxnSpPr>
        <p:spPr>
          <a:xfrm>
            <a:off x="5214877" y="2802437"/>
            <a:ext cx="482538" cy="7538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6D6B712-39AC-334A-B902-8E50C31CE0F8}"/>
              </a:ext>
            </a:extLst>
          </p:cNvPr>
          <p:cNvSpPr txBox="1"/>
          <p:nvPr/>
        </p:nvSpPr>
        <p:spPr>
          <a:xfrm>
            <a:off x="5543349" y="36576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值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6732193-B595-9A40-BF97-CB2E61FFAE9F}"/>
              </a:ext>
            </a:extLst>
          </p:cNvPr>
          <p:cNvCxnSpPr>
            <a:cxnSpLocks/>
          </p:cNvCxnSpPr>
          <p:nvPr/>
        </p:nvCxnSpPr>
        <p:spPr>
          <a:xfrm>
            <a:off x="6269954" y="2990844"/>
            <a:ext cx="382055" cy="6668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E02C627-DDAC-C24D-AC48-F638818FB580}"/>
              </a:ext>
            </a:extLst>
          </p:cNvPr>
          <p:cNvSpPr txBox="1"/>
          <p:nvPr/>
        </p:nvSpPr>
        <p:spPr>
          <a:xfrm>
            <a:off x="6551525" y="37480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标签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37152E2-50B3-0144-B4DD-B61CCBBD917E}"/>
              </a:ext>
            </a:extLst>
          </p:cNvPr>
          <p:cNvCxnSpPr>
            <a:cxnSpLocks/>
          </p:cNvCxnSpPr>
          <p:nvPr/>
        </p:nvCxnSpPr>
        <p:spPr>
          <a:xfrm>
            <a:off x="8179141" y="2886095"/>
            <a:ext cx="0" cy="876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25728F2-6836-1D47-B090-BF67D1383CD7}"/>
              </a:ext>
            </a:extLst>
          </p:cNvPr>
          <p:cNvSpPr txBox="1"/>
          <p:nvPr/>
        </p:nvSpPr>
        <p:spPr>
          <a:xfrm>
            <a:off x="7855586" y="38205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数量</a:t>
            </a:r>
          </a:p>
        </p:txBody>
      </p:sp>
    </p:spTree>
    <p:extLst>
      <p:ext uri="{BB962C8B-B14F-4D97-AF65-F5344CB8AC3E}">
        <p14:creationId xmlns:p14="http://schemas.microsoft.com/office/powerpoint/2010/main" val="3363508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实验三说明 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8685F3-C2CE-40E5-A77B-5F5199137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13922" y="1223671"/>
            <a:ext cx="8640960" cy="4968552"/>
          </a:xfrm>
        </p:spPr>
        <p:txBody>
          <a:bodyPr/>
          <a:lstStyle/>
          <a:p>
            <a:r>
              <a:rPr lang="en-US" altLang="zh-CN" sz="2000" dirty="0"/>
              <a:t>Tips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zh-CN" altLang="en-US" sz="1400" dirty="0"/>
              <a:t>开放性实验，没有标准答案，大家可以自由探索特征之间的相关性</a:t>
            </a:r>
            <a:endParaRPr lang="en-US" altLang="zh-CN" sz="1400" dirty="0"/>
          </a:p>
          <a:p>
            <a:pPr lvl="1"/>
            <a:r>
              <a:rPr lang="zh-CN" altLang="en-US" sz="1400" dirty="0"/>
              <a:t>得分点：找到强相关性的特征（很明显）</a:t>
            </a:r>
            <a:r>
              <a:rPr lang="en-US" altLang="zh-CN" sz="1400" dirty="0"/>
              <a:t>/</a:t>
            </a:r>
            <a:r>
              <a:rPr lang="zh-CN" altLang="en-US" sz="1400" dirty="0"/>
              <a:t>有对可能相关的特征的分析</a:t>
            </a:r>
            <a:endParaRPr lang="en-US" altLang="zh-CN" sz="1400" dirty="0"/>
          </a:p>
          <a:p>
            <a:pPr lvl="1"/>
            <a:r>
              <a:rPr lang="zh-CN" altLang="en-US" sz="1400" dirty="0"/>
              <a:t>加分点</a:t>
            </a:r>
            <a:r>
              <a:rPr lang="en-US" altLang="zh-CN" sz="1400" dirty="0"/>
              <a:t>1</a:t>
            </a:r>
            <a:r>
              <a:rPr lang="zh-CN" altLang="en-US" sz="1400" dirty="0"/>
              <a:t>：善用可视化图</a:t>
            </a:r>
            <a:endParaRPr lang="en-US" altLang="zh-CN" sz="1400" dirty="0"/>
          </a:p>
          <a:p>
            <a:pPr lvl="1"/>
            <a:r>
              <a:rPr lang="zh-CN" altLang="en-US" sz="1400" dirty="0"/>
              <a:t>加分点</a:t>
            </a:r>
            <a:r>
              <a:rPr lang="en-US" altLang="zh-CN" sz="1400" dirty="0"/>
              <a:t>2</a:t>
            </a:r>
            <a:r>
              <a:rPr lang="zh-CN" altLang="en-US" sz="1400" dirty="0"/>
              <a:t>：条理清晰，格式工整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r>
              <a:rPr lang="en-US" altLang="zh-CN" sz="1400" dirty="0"/>
              <a:t>DDL</a:t>
            </a:r>
            <a:r>
              <a:rPr lang="zh-CN" altLang="en-US" sz="1400" dirty="0"/>
              <a:t>：</a:t>
            </a:r>
            <a:r>
              <a:rPr lang="en-US" altLang="zh-CN" sz="1400" dirty="0"/>
              <a:t>2023-05-04 23</a:t>
            </a:r>
            <a:r>
              <a:rPr lang="zh-CN" altLang="en-US" sz="1400" dirty="0"/>
              <a:t>：</a:t>
            </a:r>
            <a:r>
              <a:rPr lang="en-US" altLang="zh-CN" sz="1400" dirty="0"/>
              <a:t>59</a:t>
            </a:r>
            <a:r>
              <a:rPr lang="zh-CN" altLang="en-US" sz="1400" dirty="0"/>
              <a:t>，死亡冲刺请注意</a:t>
            </a:r>
            <a:endParaRPr lang="en-US" altLang="zh-CN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B4C598-15AA-8DB3-6942-F11043981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9" y="2773896"/>
            <a:ext cx="5078629" cy="30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49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2665931"/>
          </a:xfrm>
        </p:spPr>
        <p:txBody>
          <a:bodyPr/>
          <a:lstStyle/>
          <a:p>
            <a:r>
              <a:rPr lang="zh-CN" altLang="en-US" dirty="0"/>
              <a:t>更多方法可以参考</a:t>
            </a:r>
            <a:r>
              <a:rPr lang="en-US" altLang="zh-CN" dirty="0" err="1"/>
              <a:t>numpy</a:t>
            </a:r>
            <a:r>
              <a:rPr lang="zh-CN" altLang="en-US" dirty="0"/>
              <a:t>、</a:t>
            </a:r>
            <a:r>
              <a:rPr lang="en-US" altLang="zh-CN" dirty="0"/>
              <a:t>pandas</a:t>
            </a:r>
            <a:r>
              <a:rPr lang="zh-CN" altLang="en-US" dirty="0"/>
              <a:t>和</a:t>
            </a:r>
            <a:r>
              <a:rPr lang="en-US" altLang="zh-CN" dirty="0" err="1"/>
              <a:t>sklearn</a:t>
            </a:r>
            <a:r>
              <a:rPr lang="zh-CN" altLang="en-US" dirty="0"/>
              <a:t>的官方文档、博客、手册等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利用</a:t>
            </a:r>
            <a:r>
              <a:rPr lang="en-US" altLang="zh-CN" dirty="0"/>
              <a:t>Python</a:t>
            </a:r>
            <a:r>
              <a:rPr lang="zh-CN" altLang="en-US" dirty="0"/>
              <a:t>进行数据分析</a:t>
            </a:r>
            <a:r>
              <a:rPr lang="en-US" altLang="zh-CN" dirty="0"/>
              <a:t>-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版</a:t>
            </a:r>
            <a:r>
              <a:rPr lang="en-US" altLang="zh-CN" dirty="0"/>
              <a:t>》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982611" y="2190875"/>
            <a:ext cx="6473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https://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pandas.pydata.org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/docs/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user_guide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index.html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0B0518-C5EE-C140-BB48-81E3E45C6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30" y="3789163"/>
            <a:ext cx="2194692" cy="2875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E90AC2-67C0-114A-A086-206747131ABA}"/>
              </a:ext>
            </a:extLst>
          </p:cNvPr>
          <p:cNvSpPr txBox="1"/>
          <p:nvPr/>
        </p:nvSpPr>
        <p:spPr>
          <a:xfrm>
            <a:off x="988739" y="2713799"/>
            <a:ext cx="583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https://matplotlib.org/stable/tutorials/index.html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AADE25-B772-5443-AC46-7747DD8C0328}"/>
              </a:ext>
            </a:extLst>
          </p:cNvPr>
          <p:cNvSpPr txBox="1"/>
          <p:nvPr/>
        </p:nvSpPr>
        <p:spPr>
          <a:xfrm>
            <a:off x="990147" y="3161407"/>
            <a:ext cx="609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www.cnblogs.com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jasonfreak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/p/5448385.html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012672-A147-E34B-A3C3-2BA2FD78172E}"/>
              </a:ext>
            </a:extLst>
          </p:cNvPr>
          <p:cNvSpPr txBox="1"/>
          <p:nvPr/>
        </p:nvSpPr>
        <p:spPr>
          <a:xfrm>
            <a:off x="1002197" y="36044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https://www.sklearncn.cn/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7EFCE3-F9D9-064B-BD26-287FBAAA3553}"/>
              </a:ext>
            </a:extLst>
          </p:cNvPr>
          <p:cNvSpPr txBox="1"/>
          <p:nvPr/>
        </p:nvSpPr>
        <p:spPr>
          <a:xfrm>
            <a:off x="992659" y="4047587"/>
            <a:ext cx="623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http://lijiancheng0614.github.io/scikit-learn/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index.html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746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56A1862B-6CBF-47F8-9560-3F632E8C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导入常用库</a:t>
            </a:r>
          </a:p>
        </p:txBody>
      </p:sp>
      <p:sp>
        <p:nvSpPr>
          <p:cNvPr id="83971" name="内容占位符 2">
            <a:extLst>
              <a:ext uri="{FF2B5EF4-FFF2-40B4-BE49-F238E27FC236}">
                <a16:creationId xmlns:a16="http://schemas.microsoft.com/office/drawing/2014/main" id="{0A23D890-C381-47BA-B1E8-35662784A2A2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spcAft>
                <a:spcPts val="600"/>
              </a:spcAft>
              <a:buClr>
                <a:srgbClr val="DD8047"/>
              </a:buClr>
            </a:pP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常用库</a:t>
            </a: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3972" name="日期占位符 3">
            <a:extLst>
              <a:ext uri="{FF2B5EF4-FFF2-40B4-BE49-F238E27FC236}">
                <a16:creationId xmlns:a16="http://schemas.microsoft.com/office/drawing/2014/main" id="{08DEE70B-1810-4677-8CE8-CAC4CCCC34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kumimoji="1" sz="22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kumimoji="1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40D02F8B-19A6-4726-85BE-7612E7FEF366}" type="datetime1">
              <a:rPr kumimoji="0" lang="en-US" altLang="zh-CN" sz="1400" smtClean="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4/27/2023</a:t>
            </a:fld>
            <a:endParaRPr kumimoji="0" lang="en-US" altLang="zh-CN" sz="1400">
              <a:solidFill>
                <a:schemeClr val="tx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919188-9C54-D74A-8B00-ABA0F05E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1317"/>
            <a:ext cx="9144000" cy="25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3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内容占位符 2">
            <a:extLst>
              <a:ext uri="{FF2B5EF4-FFF2-40B4-BE49-F238E27FC236}">
                <a16:creationId xmlns:a16="http://schemas.microsoft.com/office/drawing/2014/main" id="{0A23D890-C381-47BA-B1E8-35662784A2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Clr>
                <a:srgbClr val="DD8047"/>
              </a:buClr>
            </a:pP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IRIS(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鸢尾花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)+</a:t>
            </a:r>
            <a:r>
              <a:rPr lang="en-US" altLang="zh-CN" dirty="0" err="1">
                <a:solidFill>
                  <a:srgbClr val="000000"/>
                </a:solidFill>
                <a:ea typeface="宋体" panose="02010600030101010101" pitchFamily="2" charset="-122"/>
              </a:rPr>
              <a:t>sklearn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特征工程案例</a:t>
            </a: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>
              <a:spcAft>
                <a:spcPts val="600"/>
              </a:spcAft>
              <a:buClr>
                <a:srgbClr val="DD8047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    1.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</a:rPr>
              <a:t>数据集的描述与导入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>
              <a:spcAft>
                <a:spcPts val="600"/>
              </a:spcAft>
              <a:buClr>
                <a:srgbClr val="DD8047"/>
              </a:buClr>
            </a:pP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</a:rPr>
              <a:t>    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数据的特征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:</a:t>
            </a:r>
          </a:p>
          <a:p>
            <a:pPr lvl="1">
              <a:spcAft>
                <a:spcPts val="600"/>
              </a:spcAft>
              <a:buClr>
                <a:srgbClr val="94B6D2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   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花的类别：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endParaRPr lang="en-US" altLang="zh-CN" sz="1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>
              <a:spcAft>
                <a:spcPts val="600"/>
              </a:spcAft>
              <a:buClr>
                <a:srgbClr val="94B6D2"/>
              </a:buClr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>
              <a:spcAft>
                <a:spcPts val="600"/>
              </a:spcAft>
              <a:buClr>
                <a:srgbClr val="94B6D2"/>
              </a:buClr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>
              <a:spcAft>
                <a:spcPts val="600"/>
              </a:spcAft>
              <a:buClr>
                <a:srgbClr val="94B6D2"/>
              </a:buClr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>
              <a:buClr>
                <a:srgbClr val="DD8047"/>
              </a:buClr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3972" name="日期占位符 3">
            <a:extLst>
              <a:ext uri="{FF2B5EF4-FFF2-40B4-BE49-F238E27FC236}">
                <a16:creationId xmlns:a16="http://schemas.microsoft.com/office/drawing/2014/main" id="{08DEE70B-1810-4677-8CE8-CAC4CCCC347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kumimoji="1" sz="22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kumimoji="1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40D02F8B-19A6-4726-85BE-7612E7FEF366}" type="datetime1">
              <a:rPr kumimoji="0" lang="en-US" altLang="zh-CN" sz="1400" smtClean="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4/27/2023</a:t>
            </a:fld>
            <a:endParaRPr kumimoji="0" lang="en-US" altLang="zh-CN" sz="1400">
              <a:solidFill>
                <a:schemeClr val="tx2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363F34-DC99-4CC0-B07A-43D57E74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DBC6152-A1E2-4E59-A465-F39163D70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490720"/>
              </p:ext>
            </p:extLst>
          </p:nvPr>
        </p:nvGraphicFramePr>
        <p:xfrm>
          <a:off x="2389673" y="2497703"/>
          <a:ext cx="60960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花萼长度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花萼宽度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花瓣长度</a:t>
                      </a:r>
                      <a:endParaRPr lang="zh-CN" alt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花瓣宽度</a:t>
                      </a:r>
                      <a:endParaRPr lang="zh-CN" altLang="en-US" sz="1800" dirty="0"/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CEBD977-41B7-41BC-8583-5C5531082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298677"/>
              </p:ext>
            </p:extLst>
          </p:nvPr>
        </p:nvGraphicFramePr>
        <p:xfrm>
          <a:off x="2389673" y="3027842"/>
          <a:ext cx="60960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山鸢尾</a:t>
                      </a:r>
                      <a:endParaRPr lang="zh-CN" alt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杂色鸢尾</a:t>
                      </a:r>
                      <a:endParaRPr lang="zh-CN" alt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维吉尼亚鸢尾</a:t>
                      </a:r>
                      <a:endParaRPr lang="zh-CN" altLang="en-US" sz="1800" dirty="0"/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3998" name="Picture 31" descr="https://timgsa.baidu.com/timg?image&amp;quality=80&amp;size=b9999_10000&amp;sec=1505924874644&amp;di=b743bde152b7e24c6ded446c0e6183ee&amp;imgtype=0&amp;src=http%3A%2F%2Fs9.sinaimg.cn%2Fmiddle%2Faf8e2d264ca62eddfce78%26690">
            <a:extLst>
              <a:ext uri="{FF2B5EF4-FFF2-40B4-BE49-F238E27FC236}">
                <a16:creationId xmlns:a16="http://schemas.microsoft.com/office/drawing/2014/main" id="{3773C269-31BF-4002-AAE2-08D5B902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02163"/>
            <a:ext cx="2611438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B115B5-0A4B-4280-BC16-B2E766D34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485" y="4104291"/>
            <a:ext cx="6278565" cy="2659572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56A1862B-6CBF-47F8-9560-3F632E8C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/>
          <a:p>
            <a:r>
              <a:rPr lang="zh-CN" altLang="en-US" dirty="0"/>
              <a:t>特征处理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4C39BFAC-BFE1-429E-B3B1-21BE70A0E9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3"/>
            <a:stretch>
              <a:fillRect t="-1230"/>
            </a:stretch>
          </a:blipFill>
        </p:spPr>
        <p:txBody>
          <a:bodyPr/>
          <a:lstStyle/>
          <a:p>
            <a:pPr marL="319405" indent="-319405"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A0596B-2254-46E2-B5F5-F89AE7ED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491AF5-7E1D-4014-8CFD-4A3E9C95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653844"/>
            <a:ext cx="8562721" cy="22897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8B8B7352-93BF-493E-99D0-C86C9BE9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/>
          <a:p>
            <a:r>
              <a:rPr lang="zh-CN" altLang="en-US" dirty="0"/>
              <a:t>特征处理</a:t>
            </a:r>
            <a:r>
              <a:rPr lang="en-US" altLang="zh-CN" dirty="0"/>
              <a:t>: </a:t>
            </a:r>
            <a:r>
              <a:rPr lang="en-US" altLang="zh-CN" dirty="0" err="1"/>
              <a:t>sklearn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48C1263E-B623-46BD-B2BC-9381D7AAA6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3"/>
            <a:stretch>
              <a:fillRect t="-1230"/>
            </a:stretch>
          </a:blipFill>
        </p:spPr>
        <p:txBody>
          <a:bodyPr/>
          <a:lstStyle/>
          <a:p>
            <a:pPr marL="319405" indent="-319405"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84A72D-763B-4364-AE86-D7C37008F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2B0A78-1E0D-4CEA-89AF-8B775B60A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59" y="3699426"/>
            <a:ext cx="7051520" cy="2647768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EB650C88-2222-45F4-97BB-EABC748B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/>
          <a:p>
            <a:r>
              <a:rPr lang="zh-CN" altLang="en-US" dirty="0"/>
              <a:t>特征处理</a:t>
            </a:r>
            <a:r>
              <a:rPr lang="en-US" altLang="zh-CN" dirty="0"/>
              <a:t>: </a:t>
            </a:r>
            <a:r>
              <a:rPr lang="en-US" altLang="zh-CN" dirty="0" err="1"/>
              <a:t>sklearn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84A72D-763B-4364-AE86-D7C37008F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B650C88-2222-45F4-97BB-EABC748B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/>
          <a:p>
            <a:r>
              <a:rPr lang="zh-CN" altLang="en-US" dirty="0"/>
              <a:t>特征处理</a:t>
            </a:r>
            <a:r>
              <a:rPr lang="en-US" altLang="zh-CN" dirty="0"/>
              <a:t>: </a:t>
            </a:r>
            <a:r>
              <a:rPr lang="en-US" altLang="zh-CN" dirty="0" err="1"/>
              <a:t>sklearn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03D27D4-15C4-0145-832C-57170B2AA9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kumimoji="1" lang="zh-CN" altLang="en-US" dirty="0"/>
              <a:t>数据集的预处理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 ).</a:t>
            </a:r>
            <a:r>
              <a:rPr kumimoji="1" lang="zh-CN" altLang="en-US" dirty="0"/>
              <a:t>数据的缺失值填充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2CAF04C3-E5C0-A14F-A73B-5370F58F5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182708"/>
            <a:ext cx="4111410" cy="3054604"/>
          </a:xfrm>
          <a:prstGeom prst="rect">
            <a:avLst/>
          </a:prstGeom>
        </p:spPr>
      </p:pic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196DCE78-985A-F94A-AF7A-B82A0B5E97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82708"/>
            <a:ext cx="4281932" cy="297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72132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3.xml><?xml version="1.0" encoding="utf-8"?>
<a:themeOverride xmlns:a="http://schemas.openxmlformats.org/drawingml/2006/main">
  <a:clrScheme name="中性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5047</TotalTime>
  <Words>2055</Words>
  <Application>Microsoft Office PowerPoint</Application>
  <PresentationFormat>全屏显示(4:3)</PresentationFormat>
  <Paragraphs>313</Paragraphs>
  <Slides>46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46</vt:i4>
      </vt:variant>
    </vt:vector>
  </HeadingPairs>
  <TitlesOfParts>
    <vt:vector size="68" baseType="lpstr">
      <vt:lpstr>-apple-system</vt:lpstr>
      <vt:lpstr>Arial Unicode MS</vt:lpstr>
      <vt:lpstr>Inter</vt:lpstr>
      <vt:lpstr>等线</vt:lpstr>
      <vt:lpstr>华文新魏</vt:lpstr>
      <vt:lpstr>宋体</vt:lpstr>
      <vt:lpstr>微软雅黑</vt:lpstr>
      <vt:lpstr>Arial</vt:lpstr>
      <vt:lpstr>Arial Black</vt:lpstr>
      <vt:lpstr>Calibri</vt:lpstr>
      <vt:lpstr>Calibri Light</vt:lpstr>
      <vt:lpstr>Palatino Linotype</vt:lpstr>
      <vt:lpstr>Roboto Mono</vt:lpstr>
      <vt:lpstr>Times New Roman</vt:lpstr>
      <vt:lpstr>Tw Cen MT</vt:lpstr>
      <vt:lpstr>Wingdings</vt:lpstr>
      <vt:lpstr>Wingdings 2</vt:lpstr>
      <vt:lpstr>HDOfficeLightV0</vt:lpstr>
      <vt:lpstr>1_HDOfficeLightV0</vt:lpstr>
      <vt:lpstr>中性</vt:lpstr>
      <vt:lpstr>Office 主题</vt:lpstr>
      <vt:lpstr>1_Median</vt:lpstr>
      <vt:lpstr>PowerPoint 演示文稿</vt:lpstr>
      <vt:lpstr>目录</vt:lpstr>
      <vt:lpstr>环境配置</vt:lpstr>
      <vt:lpstr>环境配置</vt:lpstr>
      <vt:lpstr>导入常用库</vt:lpstr>
      <vt:lpstr>特征处理</vt:lpstr>
      <vt:lpstr>特征处理: sklearn</vt:lpstr>
      <vt:lpstr>特征处理: sklearn</vt:lpstr>
      <vt:lpstr>特征处理: sklearn</vt:lpstr>
      <vt:lpstr>特征处理: sklearn</vt:lpstr>
      <vt:lpstr>特征处理: sklearn</vt:lpstr>
      <vt:lpstr>特征处理: sklearn</vt:lpstr>
      <vt:lpstr>训练模型: sklearn</vt:lpstr>
      <vt:lpstr>训练模型: sklearn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数据分析实例</vt:lpstr>
      <vt:lpstr>实验三说明 </vt:lpstr>
      <vt:lpstr>思考 </vt:lpstr>
      <vt:lpstr>实验三说明 </vt:lpstr>
      <vt:lpstr>实验三说明 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 垠</dc:creator>
  <cp:lastModifiedBy>一凯 申</cp:lastModifiedBy>
  <cp:revision>535</cp:revision>
  <dcterms:created xsi:type="dcterms:W3CDTF">2020-09-16T10:56:57Z</dcterms:created>
  <dcterms:modified xsi:type="dcterms:W3CDTF">2023-04-27T02:13:41Z</dcterms:modified>
</cp:coreProperties>
</file>